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9" r:id="rId3"/>
    <p:sldId id="258" r:id="rId4"/>
    <p:sldId id="260" r:id="rId5"/>
    <p:sldId id="261" r:id="rId6"/>
    <p:sldId id="262" r:id="rId7"/>
    <p:sldId id="263" r:id="rId8"/>
    <p:sldId id="264" r:id="rId9"/>
    <p:sldId id="265" r:id="rId10"/>
    <p:sldId id="266" r:id="rId11"/>
    <p:sldId id="267" r:id="rId12"/>
    <p:sldId id="268" r:id="rId13"/>
    <p:sldId id="270" r:id="rId14"/>
    <p:sldId id="269" r:id="rId15"/>
    <p:sldId id="273" r:id="rId16"/>
    <p:sldId id="274" r:id="rId17"/>
    <p:sldId id="272" r:id="rId18"/>
    <p:sldId id="271" r:id="rId19"/>
    <p:sldId id="275" r:id="rId20"/>
    <p:sldId id="276" r:id="rId21"/>
    <p:sldId id="279" r:id="rId22"/>
    <p:sldId id="285" r:id="rId23"/>
    <p:sldId id="286" r:id="rId24"/>
    <p:sldId id="287" r:id="rId25"/>
    <p:sldId id="289" r:id="rId26"/>
    <p:sldId id="288" r:id="rId27"/>
    <p:sldId id="290" r:id="rId28"/>
    <p:sldId id="291" r:id="rId29"/>
    <p:sldId id="292" r:id="rId30"/>
    <p:sldId id="293" r:id="rId31"/>
    <p:sldId id="283" r:id="rId32"/>
    <p:sldId id="281" r:id="rId33"/>
    <p:sldId id="282" r:id="rId34"/>
    <p:sldId id="295" r:id="rId35"/>
    <p:sldId id="298" r:id="rId36"/>
    <p:sldId id="299" r:id="rId37"/>
    <p:sldId id="30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70" d="100"/>
          <a:sy n="70" d="100"/>
        </p:scale>
        <p:origin x="492" y="1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82758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53541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1092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194931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91452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25390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34940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98913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22350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35371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84733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3/21/2025</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7022339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e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hyperlink" Target="https://pagespeed.web.dev/" TargetMode="External"/><Relationship Id="rId4" Type="http://schemas.openxmlformats.org/officeDocument/2006/relationships/image" Target="../media/image3.png"/><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hyperlink" Target="https://www.deadlinkchecker.com/" TargetMode="External"/><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image" Target="../media/image28.png"/><Relationship Id="rId4" Type="http://schemas.openxmlformats.org/officeDocument/2006/relationships/image" Target="../media/image3.png"/><Relationship Id="rId9" Type="http://schemas.openxmlformats.org/officeDocument/2006/relationships/hyperlink" Target="https://ahrefs.com/backlink-checker"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backlinko.com/tools/keyword" TargetMode="External"/><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hyperlink" Target="https://justbilling.in/retail-billing-software/" TargetMode="External"/><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hyperlink" Target="https://rankmath.com/tools/seo-analyzer/" TargetMode="External"/><Relationship Id="rId4" Type="http://schemas.openxmlformats.org/officeDocument/2006/relationships/image" Target="../media/image3.png"/><Relationship Id="rId9" Type="http://schemas.openxmlformats.org/officeDocument/2006/relationships/hyperlink" Target="https://justbilling.in/restaurant-billing-softwar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hyperlink" Target="https://justbilling.in/retail-billing-software/" TargetMode="External"/><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9.png"/><Relationship Id="rId5" Type="http://schemas.openxmlformats.org/officeDocument/2006/relationships/image" Target="../media/image4.svg"/><Relationship Id="rId10"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17.png"/></Relationships>
</file>

<file path=ppt/slides/_rels/slide21.xml.rels><?xml version="1.0" encoding="UTF-8" standalone="yes"?>
<Relationships xmlns="http://schemas.openxmlformats.org/package/2006/relationships"><Relationship Id="rId8" Type="http://schemas.openxmlformats.org/officeDocument/2006/relationships/hyperlink" Target="https://justbilling.in/retail-billing-software/" TargetMode="External"/><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9.png"/><Relationship Id="rId5" Type="http://schemas.openxmlformats.org/officeDocument/2006/relationships/image" Target="../media/image4.svg"/><Relationship Id="rId10"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17.png"/></Relationships>
</file>

<file path=ppt/slides/_rels/slide22.xml.rels><?xml version="1.0" encoding="UTF-8" standalone="yes"?>
<Relationships xmlns="http://schemas.openxmlformats.org/package/2006/relationships"><Relationship Id="rId8" Type="http://schemas.openxmlformats.org/officeDocument/2006/relationships/hyperlink" Target="https://justbilling.in/" TargetMode="External"/><Relationship Id="rId13" Type="http://schemas.openxmlformats.org/officeDocument/2006/relationships/hyperlink" Target="https://www.deadlinkchecker.com/" TargetMode="External"/><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hyperlink" Target="https://responsivedesignchecker.com/"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hyperlink" Target="https://pagespeed.web.dev/" TargetMode="External"/><Relationship Id="rId5" Type="http://schemas.openxmlformats.org/officeDocument/2006/relationships/image" Target="../media/image4.svg"/><Relationship Id="rId10" Type="http://schemas.openxmlformats.org/officeDocument/2006/relationships/hyperlink" Target="https://justbilling.in/restaurant-billing-software/" TargetMode="External"/><Relationship Id="rId4" Type="http://schemas.openxmlformats.org/officeDocument/2006/relationships/image" Target="../media/image3.png"/><Relationship Id="rId9" Type="http://schemas.openxmlformats.org/officeDocument/2006/relationships/hyperlink" Target="https://justbilling.in/retail-billing-software/"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25.png"/></Relationships>
</file>

<file path=ppt/slides/_rels/slide2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27.png"/></Relationships>
</file>

<file path=ppt/slides/_rels/slide2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30.png"/></Relationships>
</file>

<file path=ppt/slides/_rels/slide2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32.png"/></Relationships>
</file>

<file path=ppt/slides/_rels/slide2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34.png"/></Relationships>
</file>

<file path=ppt/slides/_rels/slide2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36.png"/></Relationships>
</file>

<file path=ppt/slides/_rels/slide2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38.png"/></Relationships>
</file>

<file path=ppt/slides/_rels/slide3.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4.jpeg"/></Relationships>
</file>

<file path=ppt/slides/_rels/slide3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image" Target="../media/image40.png"/><Relationship Id="rId4" Type="http://schemas.openxmlformats.org/officeDocument/2006/relationships/image" Target="../media/image3.png"/><Relationship Id="rId9" Type="http://schemas.openxmlformats.org/officeDocument/2006/relationships/image" Target="../media/image39.png"/></Relationships>
</file>

<file path=ppt/slides/_rels/slide31.xml.rels><?xml version="1.0" encoding="UTF-8" standalone="yes"?>
<Relationships xmlns="http://schemas.openxmlformats.org/package/2006/relationships"><Relationship Id="rId8" Type="http://schemas.openxmlformats.org/officeDocument/2006/relationships/hyperlink" Target="https://www.linkedin.com/company/just-billing-official/" TargetMode="External"/><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hyperlink" Target="https://justbilling.in/xmlrpc.php" TargetMode="External"/><Relationship Id="rId4" Type="http://schemas.openxmlformats.org/officeDocument/2006/relationships/image" Target="../media/image3.png"/><Relationship Id="rId9" Type="http://schemas.openxmlformats.org/officeDocument/2006/relationships/hyperlink" Target="https://www.instagram.com/accounts/login/?next=https%3A%2F%2Fwww.instagram.com%2Fjustbilling%2F&amp;is_from_rle"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4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42.png"/><Relationship Id="rId5" Type="http://schemas.openxmlformats.org/officeDocument/2006/relationships/image" Target="../media/image4.svg"/><Relationship Id="rId10" Type="http://schemas.openxmlformats.org/officeDocument/2006/relationships/image" Target="../media/image11.svg"/><Relationship Id="rId4" Type="http://schemas.openxmlformats.org/officeDocument/2006/relationships/image" Target="../media/image3.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hyperlink" Target="https://justbilling.in/"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hyperlink" Target="https://rankmath.com/tools/seo-analyzer/" TargetMode="External"/><Relationship Id="rId4" Type="http://schemas.openxmlformats.org/officeDocument/2006/relationships/image" Target="../media/image3.png"/><Relationship Id="rId9" Type="http://schemas.openxmlformats.org/officeDocument/2006/relationships/hyperlink" Target="https://justbilling.in/"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20.svg"/><Relationship Id="rId5" Type="http://schemas.openxmlformats.org/officeDocument/2006/relationships/image" Target="../media/image4.svg"/><Relationship Id="rId10" Type="http://schemas.openxmlformats.org/officeDocument/2006/relationships/image" Target="../media/image19.png"/><Relationship Id="rId4" Type="http://schemas.openxmlformats.org/officeDocument/2006/relationships/image" Target="../media/image3.png"/><Relationship Id="rId9" Type="http://schemas.openxmlformats.org/officeDocument/2006/relationships/image" Target="../media/image18.sv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image" Target="../media/image21.png"/><Relationship Id="rId4" Type="http://schemas.openxmlformats.org/officeDocument/2006/relationships/image" Target="../media/image3.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hyperlink" Target="https://justbilling.in/" TargetMode="External"/><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9.png"/><Relationship Id="rId5" Type="http://schemas.openxmlformats.org/officeDocument/2006/relationships/image" Target="../media/image4.svg"/><Relationship Id="rId10" Type="http://schemas.openxmlformats.org/officeDocument/2006/relationships/image" Target="../media/image21.png"/><Relationship Id="rId4" Type="http://schemas.openxmlformats.org/officeDocument/2006/relationships/image" Target="../media/image3.png"/><Relationship Id="rId9"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634086"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a:off x="8206527" y="3319705"/>
            <a:ext cx="7190725" cy="4902767"/>
          </a:xfrm>
          <a:custGeom>
            <a:avLst/>
            <a:gdLst/>
            <a:ahLst/>
            <a:cxnLst/>
            <a:rect l="l" t="t" r="r" b="b"/>
            <a:pathLst>
              <a:path w="10786088" h="7354151">
                <a:moveTo>
                  <a:pt x="0" y="0"/>
                </a:moveTo>
                <a:lnTo>
                  <a:pt x="10786089" y="0"/>
                </a:lnTo>
                <a:lnTo>
                  <a:pt x="10786089" y="7354151"/>
                </a:lnTo>
                <a:lnTo>
                  <a:pt x="0" y="7354151"/>
                </a:lnTo>
                <a:lnTo>
                  <a:pt x="0" y="0"/>
                </a:lnTo>
                <a:close/>
              </a:path>
            </a:pathLst>
          </a:custGeom>
          <a:blipFill>
            <a:blip r:embed="rId6">
              <a:alphaModFix amt="35000"/>
              <a:extLst>
                <a:ext uri="{96DAC541-7B7A-43D3-8B79-37D633B846F1}">
                  <asvg:svgBlip xmlns:asvg="http://schemas.microsoft.com/office/drawing/2016/SVG/main" r:embed="rId7"/>
                </a:ext>
              </a:extLst>
            </a:blip>
            <a:stretch>
              <a:fillRect/>
            </a:stretch>
          </a:blipFill>
          <a:ln cap="sq">
            <a:noFill/>
            <a:prstDash val="solid"/>
            <a:miter/>
          </a:ln>
        </p:spPr>
      </p:sp>
      <p:sp>
        <p:nvSpPr>
          <p:cNvPr id="8" name="Freeform 8"/>
          <p:cNvSpPr/>
          <p:nvPr/>
        </p:nvSpPr>
        <p:spPr>
          <a:xfrm rot="9901748">
            <a:off x="-2606999" y="-1740057"/>
            <a:ext cx="11803109" cy="9592708"/>
          </a:xfrm>
          <a:custGeom>
            <a:avLst/>
            <a:gdLst/>
            <a:ahLst/>
            <a:cxnLst/>
            <a:rect l="l" t="t" r="r" b="b"/>
            <a:pathLst>
              <a:path w="17704663" h="14389062">
                <a:moveTo>
                  <a:pt x="0" y="0"/>
                </a:moveTo>
                <a:lnTo>
                  <a:pt x="17704663" y="0"/>
                </a:lnTo>
                <a:lnTo>
                  <a:pt x="17704663" y="14389062"/>
                </a:lnTo>
                <a:lnTo>
                  <a:pt x="0" y="14389062"/>
                </a:lnTo>
                <a:lnTo>
                  <a:pt x="0" y="0"/>
                </a:lnTo>
                <a:close/>
              </a:path>
            </a:pathLst>
          </a:custGeom>
          <a:blipFill>
            <a:blip r:embed="rId8">
              <a:alphaModFix amt="35000"/>
              <a:extLst>
                <a:ext uri="{96DAC541-7B7A-43D3-8B79-37D633B846F1}">
                  <asvg:svgBlip xmlns:asvg="http://schemas.microsoft.com/office/drawing/2016/SVG/main" r:embed="rId9"/>
                </a:ext>
              </a:extLst>
            </a:blip>
            <a:stretch>
              <a:fillRect/>
            </a:stretch>
          </a:blipFill>
        </p:spPr>
      </p:sp>
      <p:grpSp>
        <p:nvGrpSpPr>
          <p:cNvPr id="9" name="Group 9"/>
          <p:cNvGrpSpPr/>
          <p:nvPr/>
        </p:nvGrpSpPr>
        <p:grpSpPr>
          <a:xfrm>
            <a:off x="8831235" y="1978340"/>
            <a:ext cx="2674965" cy="2633306"/>
            <a:chOff x="0" y="0"/>
            <a:chExt cx="812800" cy="800142"/>
          </a:xfrm>
        </p:grpSpPr>
        <p:sp>
          <p:nvSpPr>
            <p:cNvPr id="10" name="Freeform 10"/>
            <p:cNvSpPr/>
            <p:nvPr/>
          </p:nvSpPr>
          <p:spPr>
            <a:xfrm>
              <a:off x="0" y="0"/>
              <a:ext cx="812800" cy="800142"/>
            </a:xfrm>
            <a:custGeom>
              <a:avLst/>
              <a:gdLst/>
              <a:ahLst/>
              <a:cxnLst/>
              <a:rect l="l" t="t" r="r" b="b"/>
              <a:pathLst>
                <a:path w="812800" h="800142">
                  <a:moveTo>
                    <a:pt x="44378" y="0"/>
                  </a:moveTo>
                  <a:lnTo>
                    <a:pt x="768422" y="0"/>
                  </a:lnTo>
                  <a:cubicBezTo>
                    <a:pt x="780192" y="0"/>
                    <a:pt x="791480" y="4676"/>
                    <a:pt x="799802" y="12998"/>
                  </a:cubicBezTo>
                  <a:cubicBezTo>
                    <a:pt x="808124" y="21320"/>
                    <a:pt x="812800" y="32608"/>
                    <a:pt x="812800" y="44378"/>
                  </a:cubicBezTo>
                  <a:lnTo>
                    <a:pt x="812800" y="755764"/>
                  </a:lnTo>
                  <a:cubicBezTo>
                    <a:pt x="812800" y="767533"/>
                    <a:pt x="808124" y="778821"/>
                    <a:pt x="799802" y="787144"/>
                  </a:cubicBezTo>
                  <a:cubicBezTo>
                    <a:pt x="791480" y="795466"/>
                    <a:pt x="780192" y="800142"/>
                    <a:pt x="768422" y="800142"/>
                  </a:cubicBezTo>
                  <a:lnTo>
                    <a:pt x="44378" y="800142"/>
                  </a:lnTo>
                  <a:cubicBezTo>
                    <a:pt x="32608" y="800142"/>
                    <a:pt x="21320" y="795466"/>
                    <a:pt x="12998" y="787144"/>
                  </a:cubicBezTo>
                  <a:cubicBezTo>
                    <a:pt x="4676" y="778821"/>
                    <a:pt x="0" y="767533"/>
                    <a:pt x="0" y="755764"/>
                  </a:cubicBezTo>
                  <a:lnTo>
                    <a:pt x="0" y="44378"/>
                  </a:lnTo>
                  <a:cubicBezTo>
                    <a:pt x="0" y="32608"/>
                    <a:pt x="4676" y="21320"/>
                    <a:pt x="12998" y="12998"/>
                  </a:cubicBezTo>
                  <a:cubicBezTo>
                    <a:pt x="21320" y="4676"/>
                    <a:pt x="32608" y="0"/>
                    <a:pt x="44378" y="0"/>
                  </a:cubicBezTo>
                  <a:close/>
                </a:path>
              </a:pathLst>
            </a:custGeom>
            <a:blipFill>
              <a:blip r:embed="rId10"/>
              <a:stretch>
                <a:fillRect l="-20568" r="-20568"/>
              </a:stretch>
            </a:blipFill>
          </p:spPr>
        </p:sp>
      </p:grpSp>
      <p:sp>
        <p:nvSpPr>
          <p:cNvPr id="11" name="TextBox 11"/>
          <p:cNvSpPr txBox="1"/>
          <p:nvPr/>
        </p:nvSpPr>
        <p:spPr>
          <a:xfrm>
            <a:off x="589984" y="2073210"/>
            <a:ext cx="5065493" cy="2492990"/>
          </a:xfrm>
          <a:prstGeom prst="rect">
            <a:avLst/>
          </a:prstGeom>
        </p:spPr>
        <p:txBody>
          <a:bodyPr wrap="square" lIns="0" tIns="0" rIns="0" bIns="0" rtlCol="0" anchor="t">
            <a:spAutoFit/>
          </a:bodyPr>
          <a:lstStyle/>
          <a:p>
            <a:pPr defTabSz="609630">
              <a:spcBef>
                <a:spcPct val="0"/>
              </a:spcBef>
            </a:pPr>
            <a:r>
              <a:rPr lang="en-US" sz="5400" b="1" spc="-300" dirty="0">
                <a:solidFill>
                  <a:srgbClr val="FFFFFF"/>
                </a:solidFill>
                <a:latin typeface="Anantason Semi-Bold"/>
                <a:cs typeface="Anantason Semi-Bold"/>
              </a:rPr>
              <a:t>SEO Navigator: From Audit to Action Summary</a:t>
            </a:r>
            <a:endParaRPr lang="en-US" sz="5400" b="1" spc="-300" dirty="0">
              <a:solidFill>
                <a:srgbClr val="FFFFFF"/>
              </a:solidFill>
              <a:latin typeface="Anantason Semi-Bold"/>
              <a:cs typeface="Anantason Semi-Bold"/>
              <a:sym typeface="Anantason Semi-Bold"/>
            </a:endParaRPr>
          </a:p>
        </p:txBody>
      </p:sp>
      <p:sp>
        <p:nvSpPr>
          <p:cNvPr id="12" name="Freeform 12"/>
          <p:cNvSpPr/>
          <p:nvPr/>
        </p:nvSpPr>
        <p:spPr>
          <a:xfrm>
            <a:off x="7032526" y="5373965"/>
            <a:ext cx="794247" cy="794247"/>
          </a:xfrm>
          <a:custGeom>
            <a:avLst/>
            <a:gdLst/>
            <a:ahLst/>
            <a:cxnLst/>
            <a:rect l="l" t="t" r="r" b="b"/>
            <a:pathLst>
              <a:path w="1191370" h="1191370">
                <a:moveTo>
                  <a:pt x="0" y="0"/>
                </a:moveTo>
                <a:lnTo>
                  <a:pt x="1191370" y="0"/>
                </a:lnTo>
                <a:lnTo>
                  <a:pt x="1191370" y="1191370"/>
                </a:lnTo>
                <a:lnTo>
                  <a:pt x="0" y="119137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13" name="Group 13"/>
          <p:cNvGrpSpPr/>
          <p:nvPr/>
        </p:nvGrpSpPr>
        <p:grpSpPr>
          <a:xfrm>
            <a:off x="5959554" y="1978340"/>
            <a:ext cx="2674965" cy="2633306"/>
            <a:chOff x="0" y="0"/>
            <a:chExt cx="812800" cy="800142"/>
          </a:xfrm>
        </p:grpSpPr>
        <p:sp>
          <p:nvSpPr>
            <p:cNvPr id="14" name="Freeform 14"/>
            <p:cNvSpPr/>
            <p:nvPr/>
          </p:nvSpPr>
          <p:spPr>
            <a:xfrm>
              <a:off x="0" y="0"/>
              <a:ext cx="812800" cy="800142"/>
            </a:xfrm>
            <a:custGeom>
              <a:avLst/>
              <a:gdLst/>
              <a:ahLst/>
              <a:cxnLst/>
              <a:rect l="l" t="t" r="r" b="b"/>
              <a:pathLst>
                <a:path w="812800" h="800142">
                  <a:moveTo>
                    <a:pt x="44378" y="0"/>
                  </a:moveTo>
                  <a:lnTo>
                    <a:pt x="768422" y="0"/>
                  </a:lnTo>
                  <a:cubicBezTo>
                    <a:pt x="780192" y="0"/>
                    <a:pt x="791480" y="4676"/>
                    <a:pt x="799802" y="12998"/>
                  </a:cubicBezTo>
                  <a:cubicBezTo>
                    <a:pt x="808124" y="21320"/>
                    <a:pt x="812800" y="32608"/>
                    <a:pt x="812800" y="44378"/>
                  </a:cubicBezTo>
                  <a:lnTo>
                    <a:pt x="812800" y="755764"/>
                  </a:lnTo>
                  <a:cubicBezTo>
                    <a:pt x="812800" y="767533"/>
                    <a:pt x="808124" y="778821"/>
                    <a:pt x="799802" y="787144"/>
                  </a:cubicBezTo>
                  <a:cubicBezTo>
                    <a:pt x="791480" y="795466"/>
                    <a:pt x="780192" y="800142"/>
                    <a:pt x="768422" y="800142"/>
                  </a:cubicBezTo>
                  <a:lnTo>
                    <a:pt x="44378" y="800142"/>
                  </a:lnTo>
                  <a:cubicBezTo>
                    <a:pt x="32608" y="800142"/>
                    <a:pt x="21320" y="795466"/>
                    <a:pt x="12998" y="787144"/>
                  </a:cubicBezTo>
                  <a:cubicBezTo>
                    <a:pt x="4676" y="778821"/>
                    <a:pt x="0" y="767533"/>
                    <a:pt x="0" y="755764"/>
                  </a:cubicBezTo>
                  <a:lnTo>
                    <a:pt x="0" y="44378"/>
                  </a:lnTo>
                  <a:cubicBezTo>
                    <a:pt x="0" y="32608"/>
                    <a:pt x="4676" y="21320"/>
                    <a:pt x="12998" y="12998"/>
                  </a:cubicBezTo>
                  <a:cubicBezTo>
                    <a:pt x="21320" y="4676"/>
                    <a:pt x="32608" y="0"/>
                    <a:pt x="44378" y="0"/>
                  </a:cubicBezTo>
                  <a:close/>
                </a:path>
              </a:pathLst>
            </a:custGeom>
            <a:blipFill>
              <a:blip r:embed="rId13"/>
              <a:stretch>
                <a:fillRect l="-23878" r="-23878"/>
              </a:stretch>
            </a:blipFill>
          </p:spPr>
        </p:sp>
      </p:grpSp>
      <p:sp>
        <p:nvSpPr>
          <p:cNvPr id="16" name="TextBox 16"/>
          <p:cNvSpPr txBox="1"/>
          <p:nvPr/>
        </p:nvSpPr>
        <p:spPr>
          <a:xfrm>
            <a:off x="704850" y="844298"/>
            <a:ext cx="2963748" cy="231538"/>
          </a:xfrm>
          <a:prstGeom prst="rect">
            <a:avLst/>
          </a:prstGeom>
        </p:spPr>
        <p:txBody>
          <a:bodyPr wrap="square" lIns="0" tIns="0" rIns="0" bIns="0" rtlCol="0" anchor="t">
            <a:spAutoFit/>
          </a:bodyPr>
          <a:lstStyle/>
          <a:p>
            <a:pPr defTabSz="609630">
              <a:lnSpc>
                <a:spcPts val="1823"/>
              </a:lnSpc>
            </a:pPr>
            <a:r>
              <a:rPr lang="en-US" sz="2000" b="1" dirty="0">
                <a:solidFill>
                  <a:srgbClr val="FFFFFF"/>
                </a:solidFill>
                <a:latin typeface="Aileron"/>
                <a:ea typeface="Aileron"/>
                <a:cs typeface="Aileron"/>
                <a:sym typeface="Aileron"/>
              </a:rPr>
              <a:t>Business Presentation</a:t>
            </a:r>
          </a:p>
        </p:txBody>
      </p:sp>
      <p:sp>
        <p:nvSpPr>
          <p:cNvPr id="18" name="TextBox 18"/>
          <p:cNvSpPr txBox="1"/>
          <p:nvPr/>
        </p:nvSpPr>
        <p:spPr>
          <a:xfrm>
            <a:off x="8279879" y="5568033"/>
            <a:ext cx="1789366" cy="298864"/>
          </a:xfrm>
          <a:prstGeom prst="rect">
            <a:avLst/>
          </a:prstGeom>
        </p:spPr>
        <p:txBody>
          <a:bodyPr wrap="square" lIns="0" tIns="0" rIns="0" bIns="0" rtlCol="0" anchor="t">
            <a:spAutoFit/>
          </a:bodyPr>
          <a:lstStyle/>
          <a:p>
            <a:pPr algn="r" defTabSz="609630">
              <a:lnSpc>
                <a:spcPts val="2477"/>
              </a:lnSpc>
              <a:spcBef>
                <a:spcPct val="0"/>
              </a:spcBef>
            </a:pPr>
            <a:r>
              <a:rPr lang="en-US" sz="2000" dirty="0">
                <a:solidFill>
                  <a:srgbClr val="FFFFFF"/>
                </a:solidFill>
                <a:latin typeface="Aileron"/>
                <a:ea typeface="Aileron"/>
                <a:cs typeface="Aileron"/>
                <a:sym typeface="Aileron"/>
              </a:rPr>
              <a:t>Presentation by</a:t>
            </a:r>
          </a:p>
        </p:txBody>
      </p:sp>
      <p:sp>
        <p:nvSpPr>
          <p:cNvPr id="19" name="TextBox 19"/>
          <p:cNvSpPr txBox="1"/>
          <p:nvPr/>
        </p:nvSpPr>
        <p:spPr>
          <a:xfrm>
            <a:off x="8205281" y="5866897"/>
            <a:ext cx="3731136" cy="298864"/>
          </a:xfrm>
          <a:prstGeom prst="rect">
            <a:avLst/>
          </a:prstGeom>
        </p:spPr>
        <p:txBody>
          <a:bodyPr wrap="square" lIns="0" tIns="0" rIns="0" bIns="0" rtlCol="0" anchor="t">
            <a:spAutoFit/>
          </a:bodyPr>
          <a:lstStyle/>
          <a:p>
            <a:pPr algn="r" defTabSz="609630">
              <a:lnSpc>
                <a:spcPts val="2477"/>
              </a:lnSpc>
              <a:spcBef>
                <a:spcPct val="0"/>
              </a:spcBef>
            </a:pPr>
            <a:r>
              <a:rPr lang="en-US" sz="2000" b="1" dirty="0" err="1">
                <a:solidFill>
                  <a:srgbClr val="FFFFFF"/>
                </a:solidFill>
                <a:latin typeface="Aileron Bold"/>
                <a:ea typeface="Aileron Bold"/>
                <a:cs typeface="Aileron Bold"/>
                <a:sym typeface="Aileron Bold"/>
              </a:rPr>
              <a:t>Thambidurai</a:t>
            </a:r>
            <a:r>
              <a:rPr lang="en-US" sz="2000" b="1" dirty="0">
                <a:solidFill>
                  <a:srgbClr val="FFFFFF"/>
                </a:solidFill>
                <a:latin typeface="Aileron Bold"/>
                <a:ea typeface="Aileron Bold"/>
                <a:cs typeface="Aileron Bold"/>
                <a:sym typeface="Aileron Bold"/>
              </a:rPr>
              <a:t> </a:t>
            </a:r>
            <a:r>
              <a:rPr lang="en-US" sz="2000" b="1" dirty="0" err="1">
                <a:solidFill>
                  <a:srgbClr val="FFFFFF"/>
                </a:solidFill>
                <a:latin typeface="Aileron Bold"/>
                <a:ea typeface="Aileron Bold"/>
                <a:cs typeface="Aileron Bold"/>
                <a:sym typeface="Aileron Bold"/>
              </a:rPr>
              <a:t>Sundaramoorthy</a:t>
            </a:r>
            <a:endParaRPr lang="en-US" sz="2000" b="1" dirty="0">
              <a:solidFill>
                <a:srgbClr val="FFFFFF"/>
              </a:solidFill>
              <a:latin typeface="Aileron Bold"/>
              <a:ea typeface="Aileron Bold"/>
              <a:cs typeface="Aileron Bold"/>
              <a:sym typeface="Aileron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9" name="TextBox 8">
            <a:extLst>
              <a:ext uri="{FF2B5EF4-FFF2-40B4-BE49-F238E27FC236}">
                <a16:creationId xmlns:a16="http://schemas.microsoft.com/office/drawing/2014/main" id="{229AA8B7-C299-FA59-376D-A52B358DD725}"/>
              </a:ext>
            </a:extLst>
          </p:cNvPr>
          <p:cNvSpPr txBox="1"/>
          <p:nvPr/>
        </p:nvSpPr>
        <p:spPr>
          <a:xfrm>
            <a:off x="545188" y="-54011"/>
            <a:ext cx="3930388" cy="1025024"/>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SWOT Analysis</a:t>
            </a:r>
          </a:p>
        </p:txBody>
      </p:sp>
      <p:grpSp>
        <p:nvGrpSpPr>
          <p:cNvPr id="24" name="Group 4">
            <a:extLst>
              <a:ext uri="{FF2B5EF4-FFF2-40B4-BE49-F238E27FC236}">
                <a16:creationId xmlns:a16="http://schemas.microsoft.com/office/drawing/2014/main" id="{80F896C9-077F-425F-0258-0055B6B9692D}"/>
              </a:ext>
            </a:extLst>
          </p:cNvPr>
          <p:cNvGrpSpPr/>
          <p:nvPr/>
        </p:nvGrpSpPr>
        <p:grpSpPr>
          <a:xfrm>
            <a:off x="545187" y="1202919"/>
            <a:ext cx="1546640" cy="470514"/>
            <a:chOff x="0" y="0"/>
            <a:chExt cx="2186727" cy="545838"/>
          </a:xfrm>
        </p:grpSpPr>
        <p:sp>
          <p:nvSpPr>
            <p:cNvPr id="25" name="Freeform 5">
              <a:extLst>
                <a:ext uri="{FF2B5EF4-FFF2-40B4-BE49-F238E27FC236}">
                  <a16:creationId xmlns:a16="http://schemas.microsoft.com/office/drawing/2014/main" id="{0D119A09-6FA8-EE38-7166-FF1F9101DD28}"/>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6" name="TextBox 6">
              <a:extLst>
                <a:ext uri="{FF2B5EF4-FFF2-40B4-BE49-F238E27FC236}">
                  <a16:creationId xmlns:a16="http://schemas.microsoft.com/office/drawing/2014/main" id="{86929938-72BB-7D2A-6EF2-E02FD3781B8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7" name="TextBox 6">
            <a:extLst>
              <a:ext uri="{FF2B5EF4-FFF2-40B4-BE49-F238E27FC236}">
                <a16:creationId xmlns:a16="http://schemas.microsoft.com/office/drawing/2014/main" id="{2D0470E7-F1D7-5386-CDD1-FB43A87BE29F}"/>
              </a:ext>
            </a:extLst>
          </p:cNvPr>
          <p:cNvSpPr txBox="1"/>
          <p:nvPr/>
        </p:nvSpPr>
        <p:spPr>
          <a:xfrm>
            <a:off x="652815" y="1178713"/>
            <a:ext cx="1439012"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effectLst/>
                <a:uLnTx/>
                <a:uFillTx/>
                <a:latin typeface="Poppins" panose="00000500000000000000" pitchFamily="2" charset="0"/>
                <a:ea typeface="Times New Roman" panose="02020603050405020304" pitchFamily="18" charset="0"/>
                <a:cs typeface="Poppins" panose="00000500000000000000" pitchFamily="2" charset="0"/>
              </a:rPr>
              <a:t>Strengths</a:t>
            </a:r>
          </a:p>
        </p:txBody>
      </p:sp>
      <p:sp>
        <p:nvSpPr>
          <p:cNvPr id="28" name="TextBox 14">
            <a:extLst>
              <a:ext uri="{FF2B5EF4-FFF2-40B4-BE49-F238E27FC236}">
                <a16:creationId xmlns:a16="http://schemas.microsoft.com/office/drawing/2014/main" id="{5769FBBB-F889-16C0-42C4-32837AF333F5}"/>
              </a:ext>
            </a:extLst>
          </p:cNvPr>
          <p:cNvSpPr txBox="1"/>
          <p:nvPr/>
        </p:nvSpPr>
        <p:spPr>
          <a:xfrm>
            <a:off x="329165" y="1825506"/>
            <a:ext cx="11862835" cy="1789657"/>
          </a:xfrm>
          <a:prstGeom prst="rect">
            <a:avLst/>
          </a:prstGeom>
        </p:spPr>
        <p:txBody>
          <a:bodyPr wrap="square" lIns="0" tIns="0" rIns="0" bIns="0" rtlCol="0" anchor="t">
            <a:spAutoFit/>
          </a:bodyPr>
          <a:lstStyle/>
          <a:p>
            <a:pPr marL="285750" indent="-285750" defTabSz="609630">
              <a:lnSpc>
                <a:spcPct val="150000"/>
              </a:lnSpc>
              <a:spcBef>
                <a:spcPct val="0"/>
              </a:spcBef>
              <a:buFont typeface="Wingdings" panose="05000000000000000000" pitchFamily="2" charset="2"/>
              <a:buChar char="v"/>
            </a:pPr>
            <a:r>
              <a:rPr lang="en-US" sz="2000" b="1" dirty="0">
                <a:solidFill>
                  <a:srgbClr val="FFFFFF"/>
                </a:solidFill>
                <a:latin typeface="Aileron"/>
                <a:ea typeface="Aileron"/>
                <a:cs typeface="Aileron"/>
                <a:sym typeface="Aileron"/>
              </a:rPr>
              <a:t>Mobile Friendly </a:t>
            </a:r>
            <a:r>
              <a:rPr lang="en-US" sz="2000" dirty="0">
                <a:solidFill>
                  <a:srgbClr val="FFFFFF"/>
                </a:solidFill>
                <a:latin typeface="Aileron"/>
                <a:ea typeface="Aileron"/>
                <a:cs typeface="Aileron"/>
                <a:sym typeface="Aileron"/>
              </a:rPr>
              <a:t>- </a:t>
            </a:r>
            <a:r>
              <a:rPr lang="en-US" dirty="0">
                <a:solidFill>
                  <a:srgbClr val="FFFFFF"/>
                </a:solidFill>
                <a:latin typeface="Aileron"/>
                <a:ea typeface="Aileron"/>
                <a:cs typeface="Aileron"/>
                <a:sym typeface="Aileron"/>
              </a:rPr>
              <a:t>The site optimizes itself for different devices for smooth user experience.</a:t>
            </a:r>
          </a:p>
          <a:p>
            <a:pPr marL="285750" indent="-285750" defTabSz="609630">
              <a:lnSpc>
                <a:spcPct val="150000"/>
              </a:lnSpc>
              <a:spcBef>
                <a:spcPct val="0"/>
              </a:spcBef>
              <a:buFont typeface="Wingdings" panose="05000000000000000000" pitchFamily="2" charset="2"/>
              <a:buChar char="v"/>
            </a:pPr>
            <a:r>
              <a:rPr lang="en-US" sz="2000" b="1" dirty="0">
                <a:solidFill>
                  <a:srgbClr val="FFFFFF"/>
                </a:solidFill>
                <a:latin typeface="Aileron"/>
                <a:ea typeface="Aileron"/>
                <a:cs typeface="Aileron"/>
                <a:sym typeface="Aileron"/>
              </a:rPr>
              <a:t>HTTPs Security </a:t>
            </a:r>
            <a:r>
              <a:rPr lang="en-US" dirty="0">
                <a:solidFill>
                  <a:srgbClr val="FFFFFF"/>
                </a:solidFill>
                <a:latin typeface="Aileron"/>
                <a:ea typeface="Aileron"/>
                <a:cs typeface="Aileron"/>
                <a:sym typeface="Aileron"/>
              </a:rPr>
              <a:t>- It uses SSL encryption which can be trustable and a ranking factor.</a:t>
            </a:r>
          </a:p>
          <a:p>
            <a:pPr marL="285750" indent="-285750" defTabSz="609630">
              <a:lnSpc>
                <a:spcPct val="150000"/>
              </a:lnSpc>
              <a:spcBef>
                <a:spcPct val="0"/>
              </a:spcBef>
              <a:buFont typeface="Wingdings" panose="05000000000000000000" pitchFamily="2" charset="2"/>
              <a:buChar char="v"/>
            </a:pPr>
            <a:r>
              <a:rPr lang="en-US" sz="2000" b="1" dirty="0">
                <a:solidFill>
                  <a:srgbClr val="FFFFFF"/>
                </a:solidFill>
                <a:latin typeface="Aileron"/>
                <a:ea typeface="Aileron"/>
                <a:cs typeface="Aileron"/>
                <a:sym typeface="Aileron"/>
              </a:rPr>
              <a:t>Navigations &amp; CTAs </a:t>
            </a:r>
            <a:r>
              <a:rPr lang="en-US" dirty="0">
                <a:solidFill>
                  <a:srgbClr val="FFFFFF"/>
                </a:solidFill>
                <a:latin typeface="Aileron"/>
                <a:ea typeface="Aileron"/>
                <a:cs typeface="Aileron"/>
                <a:sym typeface="Aileron"/>
              </a:rPr>
              <a:t>- Navigations are easy to navigate and have strong call to action buttons for engagement.</a:t>
            </a:r>
          </a:p>
          <a:p>
            <a:pPr marL="285750" indent="-285750" defTabSz="609630">
              <a:lnSpc>
                <a:spcPct val="150000"/>
              </a:lnSpc>
              <a:spcBef>
                <a:spcPct val="0"/>
              </a:spcBef>
              <a:buFont typeface="Wingdings" panose="05000000000000000000" pitchFamily="2" charset="2"/>
              <a:buChar char="v"/>
            </a:pPr>
            <a:r>
              <a:rPr lang="en-US" sz="2000" b="1" dirty="0">
                <a:solidFill>
                  <a:srgbClr val="FFFFFF"/>
                </a:solidFill>
                <a:latin typeface="Aileron"/>
                <a:ea typeface="Aileron"/>
                <a:cs typeface="Aileron"/>
                <a:sym typeface="Aileron"/>
              </a:rPr>
              <a:t>Content Relevant </a:t>
            </a:r>
            <a:r>
              <a:rPr lang="en-US" dirty="0">
                <a:solidFill>
                  <a:srgbClr val="FFFFFF"/>
                </a:solidFill>
                <a:latin typeface="Aileron"/>
                <a:ea typeface="Aileron"/>
                <a:cs typeface="Aileron"/>
                <a:sym typeface="Aileron"/>
              </a:rPr>
              <a:t>- It mainly focuses on billing software solutions aligns with user search intent.</a:t>
            </a:r>
          </a:p>
        </p:txBody>
      </p:sp>
      <p:grpSp>
        <p:nvGrpSpPr>
          <p:cNvPr id="29" name="Group 4">
            <a:extLst>
              <a:ext uri="{FF2B5EF4-FFF2-40B4-BE49-F238E27FC236}">
                <a16:creationId xmlns:a16="http://schemas.microsoft.com/office/drawing/2014/main" id="{156E4D93-30CE-2645-3CCD-0AF8B93070D4}"/>
              </a:ext>
            </a:extLst>
          </p:cNvPr>
          <p:cNvGrpSpPr/>
          <p:nvPr/>
        </p:nvGrpSpPr>
        <p:grpSpPr>
          <a:xfrm>
            <a:off x="545187" y="3982466"/>
            <a:ext cx="1819534" cy="451818"/>
            <a:chOff x="0" y="0"/>
            <a:chExt cx="2186727" cy="545838"/>
          </a:xfrm>
        </p:grpSpPr>
        <p:sp>
          <p:nvSpPr>
            <p:cNvPr id="30" name="Freeform 5">
              <a:extLst>
                <a:ext uri="{FF2B5EF4-FFF2-40B4-BE49-F238E27FC236}">
                  <a16:creationId xmlns:a16="http://schemas.microsoft.com/office/drawing/2014/main" id="{B2D9575B-94B7-06F6-4D5B-08CF80B555AC}"/>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31" name="TextBox 6">
              <a:extLst>
                <a:ext uri="{FF2B5EF4-FFF2-40B4-BE49-F238E27FC236}">
                  <a16:creationId xmlns:a16="http://schemas.microsoft.com/office/drawing/2014/main" id="{EB51E540-D909-F146-93E4-7F4A576A2A59}"/>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2" name="TextBox 6">
            <a:extLst>
              <a:ext uri="{FF2B5EF4-FFF2-40B4-BE49-F238E27FC236}">
                <a16:creationId xmlns:a16="http://schemas.microsoft.com/office/drawing/2014/main" id="{627312FD-31A7-DAAA-E468-61E9E58DE959}"/>
              </a:ext>
            </a:extLst>
          </p:cNvPr>
          <p:cNvSpPr txBox="1"/>
          <p:nvPr/>
        </p:nvSpPr>
        <p:spPr>
          <a:xfrm>
            <a:off x="608152" y="3947297"/>
            <a:ext cx="1711906"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effectLst/>
                <a:uLnTx/>
                <a:uFillTx/>
                <a:latin typeface="Poppins" panose="00000500000000000000" pitchFamily="2" charset="0"/>
                <a:ea typeface="Times New Roman" panose="02020603050405020304" pitchFamily="18" charset="0"/>
                <a:cs typeface="Poppins" panose="00000500000000000000" pitchFamily="2" charset="0"/>
              </a:rPr>
              <a:t>Weaknesses</a:t>
            </a:r>
          </a:p>
        </p:txBody>
      </p:sp>
      <p:sp>
        <p:nvSpPr>
          <p:cNvPr id="34" name="TextBox 14">
            <a:extLst>
              <a:ext uri="{FF2B5EF4-FFF2-40B4-BE49-F238E27FC236}">
                <a16:creationId xmlns:a16="http://schemas.microsoft.com/office/drawing/2014/main" id="{657A8311-8743-03D0-AE33-1CA800B5A4A0}"/>
              </a:ext>
            </a:extLst>
          </p:cNvPr>
          <p:cNvSpPr txBox="1"/>
          <p:nvPr/>
        </p:nvSpPr>
        <p:spPr>
          <a:xfrm>
            <a:off x="329164" y="4576709"/>
            <a:ext cx="11862835" cy="1789657"/>
          </a:xfrm>
          <a:prstGeom prst="rect">
            <a:avLst/>
          </a:prstGeom>
        </p:spPr>
        <p:txBody>
          <a:bodyPr wrap="square" lIns="0" tIns="0" rIns="0" bIns="0" rtlCol="0" anchor="t">
            <a:spAutoFit/>
          </a:bodyPr>
          <a:lstStyle/>
          <a:p>
            <a:pPr marL="285750" indent="-285750" defTabSz="609630">
              <a:lnSpc>
                <a:spcPct val="150000"/>
              </a:lnSpc>
              <a:spcBef>
                <a:spcPct val="0"/>
              </a:spcBef>
              <a:buFont typeface="Wingdings" panose="05000000000000000000" pitchFamily="2" charset="2"/>
              <a:buChar char="v"/>
            </a:pPr>
            <a:r>
              <a:rPr lang="en-US" sz="2000" b="1" dirty="0">
                <a:solidFill>
                  <a:srgbClr val="FFFFFF"/>
                </a:solidFill>
                <a:latin typeface="Aileron"/>
                <a:ea typeface="Aileron"/>
                <a:cs typeface="Aileron"/>
                <a:sym typeface="Aileron"/>
              </a:rPr>
              <a:t>Page Speed Issues </a:t>
            </a:r>
            <a:r>
              <a:rPr lang="en-US" sz="2000" dirty="0">
                <a:solidFill>
                  <a:srgbClr val="FFFFFF"/>
                </a:solidFill>
                <a:latin typeface="Aileron"/>
                <a:ea typeface="Aileron"/>
                <a:cs typeface="Aileron"/>
                <a:sym typeface="Aileron"/>
              </a:rPr>
              <a:t>– </a:t>
            </a:r>
            <a:r>
              <a:rPr lang="en-US" dirty="0">
                <a:solidFill>
                  <a:srgbClr val="FFFFFF"/>
                </a:solidFill>
                <a:latin typeface="Aileron"/>
                <a:ea typeface="Aileron"/>
                <a:cs typeface="Aileron"/>
                <a:sym typeface="Aileron"/>
              </a:rPr>
              <a:t>Need optimization for faster loading to improve user experience and ranking.</a:t>
            </a:r>
          </a:p>
          <a:p>
            <a:pPr marL="285750" indent="-285750" defTabSz="609630">
              <a:lnSpc>
                <a:spcPct val="150000"/>
              </a:lnSpc>
              <a:spcBef>
                <a:spcPct val="0"/>
              </a:spcBef>
              <a:buFont typeface="Wingdings" panose="05000000000000000000" pitchFamily="2" charset="2"/>
              <a:buChar char="v"/>
            </a:pPr>
            <a:r>
              <a:rPr lang="en-US" sz="2000" b="1" dirty="0">
                <a:solidFill>
                  <a:srgbClr val="FFFFFF"/>
                </a:solidFill>
                <a:latin typeface="Aileron"/>
                <a:ea typeface="Aileron"/>
                <a:cs typeface="Aileron"/>
                <a:sym typeface="Aileron"/>
              </a:rPr>
              <a:t>Backlink Profile Limits </a:t>
            </a:r>
            <a:r>
              <a:rPr lang="en-US" dirty="0">
                <a:solidFill>
                  <a:srgbClr val="FFFFFF"/>
                </a:solidFill>
                <a:latin typeface="Aileron"/>
                <a:ea typeface="Aileron"/>
                <a:cs typeface="Aileron"/>
                <a:sym typeface="Aileron"/>
              </a:rPr>
              <a:t>– Needs stronger backlinks from authoritative sources to boost domain authority.</a:t>
            </a:r>
          </a:p>
          <a:p>
            <a:pPr marL="285750" indent="-285750" defTabSz="609630">
              <a:lnSpc>
                <a:spcPct val="150000"/>
              </a:lnSpc>
              <a:spcBef>
                <a:spcPct val="0"/>
              </a:spcBef>
              <a:buFont typeface="Wingdings" panose="05000000000000000000" pitchFamily="2" charset="2"/>
              <a:buChar char="v"/>
            </a:pPr>
            <a:r>
              <a:rPr lang="en-US" sz="2000" b="1" dirty="0">
                <a:solidFill>
                  <a:srgbClr val="FFFFFF"/>
                </a:solidFill>
                <a:latin typeface="Aileron"/>
                <a:ea typeface="Aileron"/>
                <a:cs typeface="Aileron"/>
                <a:sym typeface="Aileron"/>
              </a:rPr>
              <a:t>Meta Tags &amp; Keyword Optimization </a:t>
            </a:r>
            <a:r>
              <a:rPr lang="en-US" dirty="0">
                <a:solidFill>
                  <a:srgbClr val="FFFFFF"/>
                </a:solidFill>
                <a:latin typeface="Aileron"/>
                <a:ea typeface="Aileron"/>
                <a:cs typeface="Aileron"/>
                <a:sym typeface="Aileron"/>
              </a:rPr>
              <a:t>– Title, descriptions and content could be better optimized for SEO.</a:t>
            </a:r>
          </a:p>
          <a:p>
            <a:pPr marL="285750" indent="-285750" defTabSz="609630">
              <a:lnSpc>
                <a:spcPct val="150000"/>
              </a:lnSpc>
              <a:spcBef>
                <a:spcPct val="0"/>
              </a:spcBef>
              <a:buFont typeface="Wingdings" panose="05000000000000000000" pitchFamily="2" charset="2"/>
              <a:buChar char="v"/>
            </a:pPr>
            <a:r>
              <a:rPr lang="en-US" sz="2000" b="1" dirty="0">
                <a:solidFill>
                  <a:srgbClr val="FFFFFF"/>
                </a:solidFill>
                <a:latin typeface="Aileron"/>
                <a:ea typeface="Aileron"/>
                <a:cs typeface="Aileron"/>
                <a:sym typeface="Aileron"/>
              </a:rPr>
              <a:t>Content Depth &amp; Blog Strategy </a:t>
            </a:r>
            <a:r>
              <a:rPr lang="en-US" dirty="0">
                <a:solidFill>
                  <a:srgbClr val="FFFFFF"/>
                </a:solidFill>
                <a:latin typeface="Aileron"/>
                <a:ea typeface="Aileron"/>
                <a:cs typeface="Aileron"/>
                <a:sym typeface="Aileron"/>
              </a:rPr>
              <a:t>– More active blog with regular updates could improve organic traffic.</a:t>
            </a:r>
          </a:p>
        </p:txBody>
      </p:sp>
    </p:spTree>
    <p:extLst>
      <p:ext uri="{BB962C8B-B14F-4D97-AF65-F5344CB8AC3E}">
        <p14:creationId xmlns:p14="http://schemas.microsoft.com/office/powerpoint/2010/main" val="499058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9" name="TextBox 8">
            <a:extLst>
              <a:ext uri="{FF2B5EF4-FFF2-40B4-BE49-F238E27FC236}">
                <a16:creationId xmlns:a16="http://schemas.microsoft.com/office/drawing/2014/main" id="{229AA8B7-C299-FA59-376D-A52B358DD725}"/>
              </a:ext>
            </a:extLst>
          </p:cNvPr>
          <p:cNvSpPr txBox="1"/>
          <p:nvPr/>
        </p:nvSpPr>
        <p:spPr>
          <a:xfrm>
            <a:off x="545188" y="-54011"/>
            <a:ext cx="3930388" cy="1025024"/>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SWOT Analysis</a:t>
            </a:r>
          </a:p>
        </p:txBody>
      </p:sp>
      <p:grpSp>
        <p:nvGrpSpPr>
          <p:cNvPr id="24" name="Group 4">
            <a:extLst>
              <a:ext uri="{FF2B5EF4-FFF2-40B4-BE49-F238E27FC236}">
                <a16:creationId xmlns:a16="http://schemas.microsoft.com/office/drawing/2014/main" id="{80F896C9-077F-425F-0258-0055B6B9692D}"/>
              </a:ext>
            </a:extLst>
          </p:cNvPr>
          <p:cNvGrpSpPr/>
          <p:nvPr/>
        </p:nvGrpSpPr>
        <p:grpSpPr>
          <a:xfrm>
            <a:off x="545187" y="1202919"/>
            <a:ext cx="1985978" cy="470514"/>
            <a:chOff x="0" y="0"/>
            <a:chExt cx="2186727" cy="545838"/>
          </a:xfrm>
        </p:grpSpPr>
        <p:sp>
          <p:nvSpPr>
            <p:cNvPr id="25" name="Freeform 5">
              <a:extLst>
                <a:ext uri="{FF2B5EF4-FFF2-40B4-BE49-F238E27FC236}">
                  <a16:creationId xmlns:a16="http://schemas.microsoft.com/office/drawing/2014/main" id="{0D119A09-6FA8-EE38-7166-FF1F9101DD28}"/>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6" name="TextBox 6">
              <a:extLst>
                <a:ext uri="{FF2B5EF4-FFF2-40B4-BE49-F238E27FC236}">
                  <a16:creationId xmlns:a16="http://schemas.microsoft.com/office/drawing/2014/main" id="{86929938-72BB-7D2A-6EF2-E02FD3781B8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7" name="TextBox 6">
            <a:extLst>
              <a:ext uri="{FF2B5EF4-FFF2-40B4-BE49-F238E27FC236}">
                <a16:creationId xmlns:a16="http://schemas.microsoft.com/office/drawing/2014/main" id="{2D0470E7-F1D7-5386-CDD1-FB43A87BE29F}"/>
              </a:ext>
            </a:extLst>
          </p:cNvPr>
          <p:cNvSpPr txBox="1"/>
          <p:nvPr/>
        </p:nvSpPr>
        <p:spPr>
          <a:xfrm>
            <a:off x="652815" y="1178713"/>
            <a:ext cx="187835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Opportunities</a:t>
            </a:r>
          </a:p>
        </p:txBody>
      </p:sp>
      <p:sp>
        <p:nvSpPr>
          <p:cNvPr id="28" name="TextBox 14">
            <a:extLst>
              <a:ext uri="{FF2B5EF4-FFF2-40B4-BE49-F238E27FC236}">
                <a16:creationId xmlns:a16="http://schemas.microsoft.com/office/drawing/2014/main" id="{5769FBBB-F889-16C0-42C4-32837AF333F5}"/>
              </a:ext>
            </a:extLst>
          </p:cNvPr>
          <p:cNvSpPr txBox="1"/>
          <p:nvPr/>
        </p:nvSpPr>
        <p:spPr>
          <a:xfrm>
            <a:off x="329165" y="1722518"/>
            <a:ext cx="11862835" cy="2210862"/>
          </a:xfrm>
          <a:prstGeom prst="rect">
            <a:avLst/>
          </a:prstGeom>
        </p:spPr>
        <p:txBody>
          <a:bodyPr wrap="square" lIns="0" tIns="0" rIns="0" bIns="0" rtlCol="0" anchor="t">
            <a:spAutoFit/>
          </a:bodyPr>
          <a:lstStyle/>
          <a:p>
            <a:pPr marL="285750" marR="0" lvl="0" indent="-285750" algn="l" defTabSz="609630" rtl="0" eaLnBrk="1" fontAlgn="auto" latinLnBrk="0" hangingPunct="1">
              <a:lnSpc>
                <a:spcPct val="150000"/>
              </a:lnSpc>
              <a:spcBef>
                <a:spcPct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Local SEO Optimization </a:t>
            </a:r>
            <a:r>
              <a:rPr kumimoji="0" lang="en-US" sz="2000" b="0" i="0" u="none" strike="noStrike" kern="1200" cap="none" spc="0" normalizeH="0" baseline="0" noProof="0" dirty="0">
                <a:ln>
                  <a:noFill/>
                </a:ln>
                <a:solidFill>
                  <a:srgbClr val="FFFFFF"/>
                </a:solidFill>
                <a:effectLst/>
                <a:uLnTx/>
                <a:uFillTx/>
                <a:latin typeface="Aileron"/>
                <a:ea typeface="Aileron"/>
                <a:cs typeface="Aileron"/>
                <a:sym typeface="Aileron"/>
              </a:rPr>
              <a:t>– </a:t>
            </a:r>
            <a:r>
              <a:rPr lang="en-US" dirty="0">
                <a:solidFill>
                  <a:srgbClr val="FFFFFF"/>
                </a:solidFill>
                <a:latin typeface="Aileron"/>
                <a:ea typeface="Aileron"/>
                <a:cs typeface="Aileron"/>
                <a:sym typeface="Aileron"/>
              </a:rPr>
              <a:t>Google My Business optimization and adding local keywords can improve visibility.</a:t>
            </a:r>
            <a:endParaRPr kumimoji="0" lang="en-US" sz="1800" b="0" i="0" u="none" strike="noStrike" kern="1200" cap="none" spc="0" normalizeH="0" baseline="0" noProof="0" dirty="0">
              <a:ln>
                <a:noFill/>
              </a:ln>
              <a:solidFill>
                <a:srgbClr val="FFFFFF"/>
              </a:solidFill>
              <a:effectLst/>
              <a:uLnTx/>
              <a:uFillTx/>
              <a:latin typeface="Aileron"/>
              <a:ea typeface="Aileron"/>
              <a:cs typeface="Aileron"/>
              <a:sym typeface="Aileron"/>
            </a:endParaRPr>
          </a:p>
          <a:p>
            <a:pPr marL="285750" marR="0" lvl="0" indent="-285750" algn="l" defTabSz="609630" rtl="0" eaLnBrk="1" fontAlgn="auto" latinLnBrk="0" hangingPunct="1">
              <a:lnSpc>
                <a:spcPct val="150000"/>
              </a:lnSpc>
              <a:spcBef>
                <a:spcPct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Technical SEO Improvement </a:t>
            </a:r>
            <a:r>
              <a:rPr kumimoji="0" lang="en-US" sz="1800" b="0" i="0" u="none" strike="noStrike" kern="1200" cap="none" spc="0" normalizeH="0" baseline="0" noProof="0" dirty="0">
                <a:ln>
                  <a:noFill/>
                </a:ln>
                <a:solidFill>
                  <a:srgbClr val="FFFFFF"/>
                </a:solidFill>
                <a:effectLst/>
                <a:uLnTx/>
                <a:uFillTx/>
                <a:latin typeface="Aileron"/>
                <a:ea typeface="Aileron"/>
                <a:cs typeface="Aileron"/>
                <a:sym typeface="Aileron"/>
              </a:rPr>
              <a:t>– Enhancing core web vitals and fixing crawl issues can boost rankings.</a:t>
            </a:r>
          </a:p>
          <a:p>
            <a:pPr marL="285750" marR="0" lvl="0" indent="-285750" algn="l" defTabSz="609630" rtl="0" eaLnBrk="1" fontAlgn="auto" latinLnBrk="0" hangingPunct="1">
              <a:lnSpc>
                <a:spcPct val="150000"/>
              </a:lnSpc>
              <a:spcBef>
                <a:spcPct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Content Marketing </a:t>
            </a:r>
            <a:r>
              <a:rPr kumimoji="0" lang="en-US" sz="1800" b="0" i="0" u="none" strike="noStrike" kern="1200" cap="none" spc="0" normalizeH="0" baseline="0" noProof="0" dirty="0">
                <a:ln>
                  <a:noFill/>
                </a:ln>
                <a:solidFill>
                  <a:srgbClr val="FFFFFF"/>
                </a:solidFill>
                <a:effectLst/>
                <a:uLnTx/>
                <a:uFillTx/>
                <a:latin typeface="Aileron"/>
                <a:ea typeface="Aileron"/>
                <a:cs typeface="Aileron"/>
                <a:sym typeface="Aileron"/>
              </a:rPr>
              <a:t>– Publishing high-quality, keyword-rich blogs can drive organic traffic.</a:t>
            </a:r>
          </a:p>
          <a:p>
            <a:pPr marL="285750" marR="0" lvl="0" indent="-285750" algn="l" defTabSz="609630" rtl="0" eaLnBrk="1" fontAlgn="auto" latinLnBrk="0" hangingPunct="1">
              <a:lnSpc>
                <a:spcPct val="150000"/>
              </a:lnSpc>
              <a:spcBef>
                <a:spcPct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Social Media &amp; Video Marketing </a:t>
            </a:r>
            <a:r>
              <a:rPr kumimoji="0" lang="en-US" sz="1800" b="0" i="0" u="none" strike="noStrike" kern="1200" cap="none" spc="0" normalizeH="0" baseline="0" noProof="0" dirty="0">
                <a:ln>
                  <a:noFill/>
                </a:ln>
                <a:solidFill>
                  <a:srgbClr val="FFFFFF"/>
                </a:solidFill>
                <a:effectLst/>
                <a:uLnTx/>
                <a:uFillTx/>
                <a:latin typeface="Aileron"/>
                <a:ea typeface="Aileron"/>
                <a:cs typeface="Aileron"/>
                <a:sym typeface="Aileron"/>
              </a:rPr>
              <a:t>– Leveraging LinkedIn, YouTube and other platforms can increase brand authority and backlinks.</a:t>
            </a:r>
          </a:p>
        </p:txBody>
      </p:sp>
      <p:sp>
        <p:nvSpPr>
          <p:cNvPr id="34" name="TextBox 14">
            <a:extLst>
              <a:ext uri="{FF2B5EF4-FFF2-40B4-BE49-F238E27FC236}">
                <a16:creationId xmlns:a16="http://schemas.microsoft.com/office/drawing/2014/main" id="{657A8311-8743-03D0-AE33-1CA800B5A4A0}"/>
              </a:ext>
            </a:extLst>
          </p:cNvPr>
          <p:cNvSpPr txBox="1"/>
          <p:nvPr/>
        </p:nvSpPr>
        <p:spPr>
          <a:xfrm>
            <a:off x="329164" y="4576709"/>
            <a:ext cx="11862835" cy="1789657"/>
          </a:xfrm>
          <a:prstGeom prst="rect">
            <a:avLst/>
          </a:prstGeom>
        </p:spPr>
        <p:txBody>
          <a:bodyPr wrap="square" lIns="0" tIns="0" rIns="0" bIns="0" rtlCol="0" anchor="t">
            <a:spAutoFit/>
          </a:bodyPr>
          <a:lstStyle/>
          <a:p>
            <a:pPr marL="285750" marR="0" lvl="0" indent="-285750" algn="l" defTabSz="609630" rtl="0" eaLnBrk="1" fontAlgn="auto" latinLnBrk="0" hangingPunct="1">
              <a:lnSpc>
                <a:spcPct val="150000"/>
              </a:lnSpc>
              <a:spcBef>
                <a:spcPct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Competitor Growth </a:t>
            </a:r>
            <a:r>
              <a:rPr kumimoji="0" lang="en-US" sz="2000" b="0" i="0" u="none" strike="noStrike" kern="1200" cap="none" spc="0" normalizeH="0" baseline="0" noProof="0" dirty="0">
                <a:ln>
                  <a:noFill/>
                </a:ln>
                <a:solidFill>
                  <a:srgbClr val="FFFFFF"/>
                </a:solidFill>
                <a:effectLst/>
                <a:uLnTx/>
                <a:uFillTx/>
                <a:latin typeface="Aileron"/>
                <a:ea typeface="Aileron"/>
                <a:cs typeface="Aileron"/>
                <a:sym typeface="Aileron"/>
              </a:rPr>
              <a:t>– </a:t>
            </a:r>
            <a:r>
              <a:rPr kumimoji="0" lang="en-US" sz="1800" b="0" i="0" u="none" strike="noStrike" kern="1200" cap="none" spc="0" normalizeH="0" baseline="0" noProof="0" dirty="0">
                <a:ln>
                  <a:noFill/>
                </a:ln>
                <a:solidFill>
                  <a:srgbClr val="FFFFFF"/>
                </a:solidFill>
                <a:effectLst/>
                <a:uLnTx/>
                <a:uFillTx/>
                <a:latin typeface="Aileron"/>
                <a:ea typeface="Aileron"/>
                <a:cs typeface="Aileron"/>
                <a:sym typeface="Aileron"/>
              </a:rPr>
              <a:t>Competing billing software websites with stronger SEO can outrank JustBilling.in.</a:t>
            </a:r>
          </a:p>
          <a:p>
            <a:pPr marL="285750" marR="0" lvl="0" indent="-285750" algn="l" defTabSz="609630" rtl="0" eaLnBrk="1" fontAlgn="auto" latinLnBrk="0" hangingPunct="1">
              <a:lnSpc>
                <a:spcPct val="150000"/>
              </a:lnSpc>
              <a:spcBef>
                <a:spcPct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Google Algorithm Updates </a:t>
            </a:r>
            <a:r>
              <a:rPr kumimoji="0" lang="en-US" sz="1800" b="0" i="0" u="none" strike="noStrike" kern="1200" cap="none" spc="0" normalizeH="0" baseline="0" noProof="0" dirty="0">
                <a:ln>
                  <a:noFill/>
                </a:ln>
                <a:solidFill>
                  <a:srgbClr val="FFFFFF"/>
                </a:solidFill>
                <a:effectLst/>
                <a:uLnTx/>
                <a:uFillTx/>
                <a:latin typeface="Aileron"/>
                <a:ea typeface="Aileron"/>
                <a:cs typeface="Aileron"/>
                <a:sym typeface="Aileron"/>
              </a:rPr>
              <a:t>– Changes in search algorithms could impact rankings if not adapted.</a:t>
            </a:r>
          </a:p>
          <a:p>
            <a:pPr marL="285750" marR="0" lvl="0" indent="-285750" algn="l" defTabSz="609630" rtl="0" eaLnBrk="1" fontAlgn="auto" latinLnBrk="0" hangingPunct="1">
              <a:lnSpc>
                <a:spcPct val="150000"/>
              </a:lnSpc>
              <a:spcBef>
                <a:spcPct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Low Engagement Rates </a:t>
            </a:r>
            <a:r>
              <a:rPr kumimoji="0" lang="en-US" sz="1800" b="0" i="0" u="none" strike="noStrike" kern="1200" cap="none" spc="0" normalizeH="0" baseline="0" noProof="0" dirty="0">
                <a:ln>
                  <a:noFill/>
                </a:ln>
                <a:solidFill>
                  <a:srgbClr val="FFFFFF"/>
                </a:solidFill>
                <a:effectLst/>
                <a:uLnTx/>
                <a:uFillTx/>
                <a:latin typeface="Aileron"/>
                <a:ea typeface="Aileron"/>
                <a:cs typeface="Aileron"/>
                <a:sym typeface="Aileron"/>
              </a:rPr>
              <a:t>– It could consider poor </a:t>
            </a:r>
            <a:r>
              <a:rPr lang="en-US" dirty="0">
                <a:solidFill>
                  <a:srgbClr val="FFFFFF"/>
                </a:solidFill>
                <a:latin typeface="Aileron"/>
                <a:ea typeface="Aileron"/>
                <a:cs typeface="Aileron"/>
                <a:sym typeface="Aileron"/>
              </a:rPr>
              <a:t>user experience to search engine </a:t>
            </a:r>
            <a:r>
              <a:rPr kumimoji="0" lang="en-US" sz="1800" b="0" i="0" u="none" strike="noStrike" kern="1200" cap="none" spc="0" normalizeH="0" baseline="0" noProof="0" dirty="0">
                <a:ln>
                  <a:noFill/>
                </a:ln>
                <a:solidFill>
                  <a:srgbClr val="FFFFFF"/>
                </a:solidFill>
                <a:effectLst/>
                <a:uLnTx/>
                <a:uFillTx/>
                <a:latin typeface="Aileron"/>
                <a:ea typeface="Aileron"/>
                <a:cs typeface="Aileron"/>
                <a:sym typeface="Aileron"/>
              </a:rPr>
              <a:t>If users bounce off quickly.</a:t>
            </a:r>
          </a:p>
          <a:p>
            <a:pPr marL="285750" marR="0" lvl="0" indent="-285750" algn="l" defTabSz="609630" rtl="0" eaLnBrk="1" fontAlgn="auto" latinLnBrk="0" hangingPunct="1">
              <a:lnSpc>
                <a:spcPct val="150000"/>
              </a:lnSpc>
              <a:spcBef>
                <a:spcPct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Paid Ad Dependence </a:t>
            </a:r>
            <a:r>
              <a:rPr kumimoji="0" lang="en-US" sz="1800" b="0" i="0" u="none" strike="noStrike" kern="1200" cap="none" spc="0" normalizeH="0" baseline="0" noProof="0" dirty="0">
                <a:ln>
                  <a:noFill/>
                </a:ln>
                <a:solidFill>
                  <a:srgbClr val="FFFFFF"/>
                </a:solidFill>
                <a:effectLst/>
                <a:uLnTx/>
                <a:uFillTx/>
                <a:latin typeface="Aileron"/>
                <a:ea typeface="Aileron"/>
                <a:cs typeface="Aileron"/>
                <a:sym typeface="Aileron"/>
              </a:rPr>
              <a:t>– Over-reliance on ads instead of organic traffic </a:t>
            </a:r>
            <a:r>
              <a:rPr lang="en-US" dirty="0">
                <a:solidFill>
                  <a:srgbClr val="FFFFFF"/>
                </a:solidFill>
                <a:latin typeface="Aileron"/>
                <a:ea typeface="Aileron"/>
                <a:cs typeface="Aileron"/>
                <a:sym typeface="Aileron"/>
              </a:rPr>
              <a:t>can increase </a:t>
            </a:r>
            <a:r>
              <a:rPr kumimoji="0" lang="en-US" sz="1800" b="0" i="0" u="none" strike="noStrike" kern="1200" cap="none" spc="0" normalizeH="0" baseline="0" noProof="0" dirty="0">
                <a:ln>
                  <a:noFill/>
                </a:ln>
                <a:solidFill>
                  <a:srgbClr val="FFFFFF"/>
                </a:solidFill>
                <a:effectLst/>
                <a:uLnTx/>
                <a:uFillTx/>
                <a:latin typeface="Aileron"/>
                <a:ea typeface="Aileron"/>
                <a:cs typeface="Aileron"/>
                <a:sym typeface="Aileron"/>
              </a:rPr>
              <a:t>marketing costs.</a:t>
            </a:r>
          </a:p>
        </p:txBody>
      </p:sp>
      <p:grpSp>
        <p:nvGrpSpPr>
          <p:cNvPr id="18" name="Group 4">
            <a:extLst>
              <a:ext uri="{FF2B5EF4-FFF2-40B4-BE49-F238E27FC236}">
                <a16:creationId xmlns:a16="http://schemas.microsoft.com/office/drawing/2014/main" id="{9D1665AE-608D-5B21-D7C2-54AE724CB7E6}"/>
              </a:ext>
            </a:extLst>
          </p:cNvPr>
          <p:cNvGrpSpPr/>
          <p:nvPr/>
        </p:nvGrpSpPr>
        <p:grpSpPr>
          <a:xfrm>
            <a:off x="608152" y="4057457"/>
            <a:ext cx="1111335" cy="451818"/>
            <a:chOff x="0" y="0"/>
            <a:chExt cx="2186727" cy="545838"/>
          </a:xfrm>
        </p:grpSpPr>
        <p:sp>
          <p:nvSpPr>
            <p:cNvPr id="19" name="Freeform 5">
              <a:extLst>
                <a:ext uri="{FF2B5EF4-FFF2-40B4-BE49-F238E27FC236}">
                  <a16:creationId xmlns:a16="http://schemas.microsoft.com/office/drawing/2014/main" id="{D9FA2D8C-BDC6-0F05-C9FD-36CA857D5D2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0" name="TextBox 6">
              <a:extLst>
                <a:ext uri="{FF2B5EF4-FFF2-40B4-BE49-F238E27FC236}">
                  <a16:creationId xmlns:a16="http://schemas.microsoft.com/office/drawing/2014/main" id="{CF7E1A79-1763-C46B-3663-548C707326BE}"/>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1" name="TextBox 6">
            <a:extLst>
              <a:ext uri="{FF2B5EF4-FFF2-40B4-BE49-F238E27FC236}">
                <a16:creationId xmlns:a16="http://schemas.microsoft.com/office/drawing/2014/main" id="{17545E35-8648-2B94-1641-DEC38FD926B9}"/>
              </a:ext>
            </a:extLst>
          </p:cNvPr>
          <p:cNvSpPr txBox="1"/>
          <p:nvPr/>
        </p:nvSpPr>
        <p:spPr>
          <a:xfrm>
            <a:off x="671117" y="4022288"/>
            <a:ext cx="104837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Threats</a:t>
            </a:r>
          </a:p>
        </p:txBody>
      </p:sp>
    </p:spTree>
    <p:extLst>
      <p:ext uri="{BB962C8B-B14F-4D97-AF65-F5344CB8AC3E}">
        <p14:creationId xmlns:p14="http://schemas.microsoft.com/office/powerpoint/2010/main" val="790733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0" name="TextBox 9">
            <a:extLst>
              <a:ext uri="{FF2B5EF4-FFF2-40B4-BE49-F238E27FC236}">
                <a16:creationId xmlns:a16="http://schemas.microsoft.com/office/drawing/2014/main" id="{1598E85C-BBCF-30BE-E438-921A64F4F1D6}"/>
              </a:ext>
            </a:extLst>
          </p:cNvPr>
          <p:cNvSpPr txBox="1"/>
          <p:nvPr/>
        </p:nvSpPr>
        <p:spPr>
          <a:xfrm>
            <a:off x="545187" y="-138235"/>
            <a:ext cx="5937500" cy="1025024"/>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Technical SEO Analysis</a:t>
            </a:r>
          </a:p>
        </p:txBody>
      </p:sp>
      <p:grpSp>
        <p:nvGrpSpPr>
          <p:cNvPr id="11" name="Group 4">
            <a:extLst>
              <a:ext uri="{FF2B5EF4-FFF2-40B4-BE49-F238E27FC236}">
                <a16:creationId xmlns:a16="http://schemas.microsoft.com/office/drawing/2014/main" id="{D54100AF-6E31-6FD9-4254-B6895AE2F0F8}"/>
              </a:ext>
            </a:extLst>
          </p:cNvPr>
          <p:cNvGrpSpPr/>
          <p:nvPr/>
        </p:nvGrpSpPr>
        <p:grpSpPr>
          <a:xfrm>
            <a:off x="608152" y="1546468"/>
            <a:ext cx="4654610" cy="470514"/>
            <a:chOff x="0" y="0"/>
            <a:chExt cx="2186727" cy="545838"/>
          </a:xfrm>
        </p:grpSpPr>
        <p:sp>
          <p:nvSpPr>
            <p:cNvPr id="12" name="Freeform 5">
              <a:extLst>
                <a:ext uri="{FF2B5EF4-FFF2-40B4-BE49-F238E27FC236}">
                  <a16:creationId xmlns:a16="http://schemas.microsoft.com/office/drawing/2014/main" id="{2E1874CA-D2BF-55AE-9FD8-21FF7DFD32C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3" name="TextBox 6">
              <a:extLst>
                <a:ext uri="{FF2B5EF4-FFF2-40B4-BE49-F238E27FC236}">
                  <a16:creationId xmlns:a16="http://schemas.microsoft.com/office/drawing/2014/main" id="{43B9F694-3B54-4DE6-8968-93FFA8AF6138}"/>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2B9111FC-3761-AA11-6519-34F245C088EE}"/>
              </a:ext>
            </a:extLst>
          </p:cNvPr>
          <p:cNvSpPr txBox="1"/>
          <p:nvPr/>
        </p:nvSpPr>
        <p:spPr>
          <a:xfrm>
            <a:off x="715780" y="1548274"/>
            <a:ext cx="4546982"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Desktop</a:t>
            </a:r>
          </a:p>
        </p:txBody>
      </p:sp>
      <p:grpSp>
        <p:nvGrpSpPr>
          <p:cNvPr id="17" name="Group 4">
            <a:extLst>
              <a:ext uri="{FF2B5EF4-FFF2-40B4-BE49-F238E27FC236}">
                <a16:creationId xmlns:a16="http://schemas.microsoft.com/office/drawing/2014/main" id="{85528448-D747-71C9-C401-1A62ABE33173}"/>
              </a:ext>
            </a:extLst>
          </p:cNvPr>
          <p:cNvGrpSpPr/>
          <p:nvPr/>
        </p:nvGrpSpPr>
        <p:grpSpPr>
          <a:xfrm>
            <a:off x="608152" y="2211791"/>
            <a:ext cx="10817461" cy="4457242"/>
            <a:chOff x="0" y="0"/>
            <a:chExt cx="2186727" cy="545838"/>
          </a:xfrm>
        </p:grpSpPr>
        <p:sp>
          <p:nvSpPr>
            <p:cNvPr id="18" name="Freeform 5">
              <a:extLst>
                <a:ext uri="{FF2B5EF4-FFF2-40B4-BE49-F238E27FC236}">
                  <a16:creationId xmlns:a16="http://schemas.microsoft.com/office/drawing/2014/main" id="{EDCA5789-269F-CB08-430D-C3EB2D0CE54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txBody>
            <a:bodyPr/>
            <a:lstStyle/>
            <a:p>
              <a:endParaRPr lang="en-IN" dirty="0"/>
            </a:p>
          </p:txBody>
        </p:sp>
        <p:sp>
          <p:nvSpPr>
            <p:cNvPr id="21" name="TextBox 6">
              <a:extLst>
                <a:ext uri="{FF2B5EF4-FFF2-40B4-BE49-F238E27FC236}">
                  <a16:creationId xmlns:a16="http://schemas.microsoft.com/office/drawing/2014/main" id="{BD31197C-FFEB-AC8F-7DD2-60175A77C74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9" name="Picture 8">
            <a:extLst>
              <a:ext uri="{FF2B5EF4-FFF2-40B4-BE49-F238E27FC236}">
                <a16:creationId xmlns:a16="http://schemas.microsoft.com/office/drawing/2014/main" id="{359C591C-C056-8133-F00F-758DF14CFC29}"/>
              </a:ext>
            </a:extLst>
          </p:cNvPr>
          <p:cNvPicPr>
            <a:picLocks noChangeAspect="1"/>
          </p:cNvPicPr>
          <p:nvPr/>
        </p:nvPicPr>
        <p:blipFill>
          <a:blip r:embed="rId8"/>
          <a:stretch>
            <a:fillRect/>
          </a:stretch>
        </p:blipFill>
        <p:spPr>
          <a:xfrm>
            <a:off x="1592519" y="3634580"/>
            <a:ext cx="8848725" cy="2924175"/>
          </a:xfrm>
          <a:prstGeom prst="rect">
            <a:avLst/>
          </a:prstGeom>
        </p:spPr>
      </p:pic>
      <p:pic>
        <p:nvPicPr>
          <p:cNvPr id="16" name="Picture 15">
            <a:extLst>
              <a:ext uri="{FF2B5EF4-FFF2-40B4-BE49-F238E27FC236}">
                <a16:creationId xmlns:a16="http://schemas.microsoft.com/office/drawing/2014/main" id="{482B8FDA-197A-2C70-A337-4B46FC181340}"/>
              </a:ext>
            </a:extLst>
          </p:cNvPr>
          <p:cNvPicPr>
            <a:picLocks noChangeAspect="1"/>
          </p:cNvPicPr>
          <p:nvPr/>
        </p:nvPicPr>
        <p:blipFill>
          <a:blip r:embed="rId9"/>
          <a:stretch>
            <a:fillRect/>
          </a:stretch>
        </p:blipFill>
        <p:spPr>
          <a:xfrm>
            <a:off x="5421758" y="2393022"/>
            <a:ext cx="1190246" cy="1149761"/>
          </a:xfrm>
          <a:prstGeom prst="rect">
            <a:avLst/>
          </a:prstGeom>
        </p:spPr>
      </p:pic>
      <p:sp>
        <p:nvSpPr>
          <p:cNvPr id="23" name="TextBox 22">
            <a:extLst>
              <a:ext uri="{FF2B5EF4-FFF2-40B4-BE49-F238E27FC236}">
                <a16:creationId xmlns:a16="http://schemas.microsoft.com/office/drawing/2014/main" id="{98904D1A-40EE-6033-1766-6BA9D6514AA5}"/>
              </a:ext>
            </a:extLst>
          </p:cNvPr>
          <p:cNvSpPr txBox="1"/>
          <p:nvPr/>
        </p:nvSpPr>
        <p:spPr>
          <a:xfrm>
            <a:off x="545187" y="900258"/>
            <a:ext cx="6278694" cy="510396"/>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Online Tool Used:</a:t>
            </a: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 </a:t>
            </a: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hlinkClick r:id="rId10"/>
              </a:rPr>
              <a:t>https://pagespeed.web.dev/</a:t>
            </a:r>
            <a:endPar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endParaRPr>
          </a:p>
        </p:txBody>
      </p:sp>
    </p:spTree>
    <p:extLst>
      <p:ext uri="{BB962C8B-B14F-4D97-AF65-F5344CB8AC3E}">
        <p14:creationId xmlns:p14="http://schemas.microsoft.com/office/powerpoint/2010/main" val="89837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0" name="TextBox 9">
            <a:extLst>
              <a:ext uri="{FF2B5EF4-FFF2-40B4-BE49-F238E27FC236}">
                <a16:creationId xmlns:a16="http://schemas.microsoft.com/office/drawing/2014/main" id="{1598E85C-BBCF-30BE-E438-921A64F4F1D6}"/>
              </a:ext>
            </a:extLst>
          </p:cNvPr>
          <p:cNvSpPr txBox="1"/>
          <p:nvPr/>
        </p:nvSpPr>
        <p:spPr>
          <a:xfrm>
            <a:off x="545187" y="-54011"/>
            <a:ext cx="5942995" cy="1025024"/>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Technical SEO Analysis</a:t>
            </a:r>
          </a:p>
        </p:txBody>
      </p:sp>
      <p:grpSp>
        <p:nvGrpSpPr>
          <p:cNvPr id="11" name="Group 4">
            <a:extLst>
              <a:ext uri="{FF2B5EF4-FFF2-40B4-BE49-F238E27FC236}">
                <a16:creationId xmlns:a16="http://schemas.microsoft.com/office/drawing/2014/main" id="{D54100AF-6E31-6FD9-4254-B6895AE2F0F8}"/>
              </a:ext>
            </a:extLst>
          </p:cNvPr>
          <p:cNvGrpSpPr/>
          <p:nvPr/>
        </p:nvGrpSpPr>
        <p:grpSpPr>
          <a:xfrm>
            <a:off x="545187" y="1202919"/>
            <a:ext cx="4538540" cy="470514"/>
            <a:chOff x="0" y="0"/>
            <a:chExt cx="2186727" cy="545838"/>
          </a:xfrm>
        </p:grpSpPr>
        <p:sp>
          <p:nvSpPr>
            <p:cNvPr id="12" name="Freeform 5">
              <a:extLst>
                <a:ext uri="{FF2B5EF4-FFF2-40B4-BE49-F238E27FC236}">
                  <a16:creationId xmlns:a16="http://schemas.microsoft.com/office/drawing/2014/main" id="{2E1874CA-D2BF-55AE-9FD8-21FF7DFD32C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3" name="TextBox 6">
              <a:extLst>
                <a:ext uri="{FF2B5EF4-FFF2-40B4-BE49-F238E27FC236}">
                  <a16:creationId xmlns:a16="http://schemas.microsoft.com/office/drawing/2014/main" id="{43B9F694-3B54-4DE6-8968-93FFA8AF6138}"/>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2B9111FC-3761-AA11-6519-34F245C088EE}"/>
              </a:ext>
            </a:extLst>
          </p:cNvPr>
          <p:cNvSpPr txBox="1"/>
          <p:nvPr/>
        </p:nvSpPr>
        <p:spPr>
          <a:xfrm>
            <a:off x="652815" y="1204725"/>
            <a:ext cx="4328618"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Mobile</a:t>
            </a:r>
          </a:p>
        </p:txBody>
      </p:sp>
      <p:grpSp>
        <p:nvGrpSpPr>
          <p:cNvPr id="17" name="Group 4">
            <a:extLst>
              <a:ext uri="{FF2B5EF4-FFF2-40B4-BE49-F238E27FC236}">
                <a16:creationId xmlns:a16="http://schemas.microsoft.com/office/drawing/2014/main" id="{85528448-D747-71C9-C401-1A62ABE33173}"/>
              </a:ext>
            </a:extLst>
          </p:cNvPr>
          <p:cNvGrpSpPr/>
          <p:nvPr/>
        </p:nvGrpSpPr>
        <p:grpSpPr>
          <a:xfrm>
            <a:off x="608152" y="1966912"/>
            <a:ext cx="10817461" cy="4510637"/>
            <a:chOff x="0" y="0"/>
            <a:chExt cx="2186727" cy="545838"/>
          </a:xfrm>
        </p:grpSpPr>
        <p:sp>
          <p:nvSpPr>
            <p:cNvPr id="18" name="Freeform 5">
              <a:extLst>
                <a:ext uri="{FF2B5EF4-FFF2-40B4-BE49-F238E27FC236}">
                  <a16:creationId xmlns:a16="http://schemas.microsoft.com/office/drawing/2014/main" id="{EDCA5789-269F-CB08-430D-C3EB2D0CE54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1" name="TextBox 6">
              <a:extLst>
                <a:ext uri="{FF2B5EF4-FFF2-40B4-BE49-F238E27FC236}">
                  <a16:creationId xmlns:a16="http://schemas.microsoft.com/office/drawing/2014/main" id="{BD31197C-FFEB-AC8F-7DD2-60175A77C74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15" name="Picture 14">
            <a:extLst>
              <a:ext uri="{FF2B5EF4-FFF2-40B4-BE49-F238E27FC236}">
                <a16:creationId xmlns:a16="http://schemas.microsoft.com/office/drawing/2014/main" id="{78B748A2-D35B-D421-994E-E1BE06BF76E4}"/>
              </a:ext>
            </a:extLst>
          </p:cNvPr>
          <p:cNvPicPr>
            <a:picLocks noChangeAspect="1"/>
          </p:cNvPicPr>
          <p:nvPr/>
        </p:nvPicPr>
        <p:blipFill>
          <a:blip r:embed="rId8"/>
          <a:stretch>
            <a:fillRect/>
          </a:stretch>
        </p:blipFill>
        <p:spPr>
          <a:xfrm>
            <a:off x="5371884" y="2004727"/>
            <a:ext cx="1289994" cy="1205126"/>
          </a:xfrm>
          <a:prstGeom prst="rect">
            <a:avLst/>
          </a:prstGeom>
        </p:spPr>
      </p:pic>
      <p:pic>
        <p:nvPicPr>
          <p:cNvPr id="20" name="Picture 19">
            <a:extLst>
              <a:ext uri="{FF2B5EF4-FFF2-40B4-BE49-F238E27FC236}">
                <a16:creationId xmlns:a16="http://schemas.microsoft.com/office/drawing/2014/main" id="{8456C769-0018-B392-33AA-633B37AB60B4}"/>
              </a:ext>
            </a:extLst>
          </p:cNvPr>
          <p:cNvPicPr>
            <a:picLocks noChangeAspect="1"/>
          </p:cNvPicPr>
          <p:nvPr/>
        </p:nvPicPr>
        <p:blipFill>
          <a:blip r:embed="rId9"/>
          <a:stretch>
            <a:fillRect/>
          </a:stretch>
        </p:blipFill>
        <p:spPr>
          <a:xfrm>
            <a:off x="1621093" y="3321278"/>
            <a:ext cx="8791575" cy="3000375"/>
          </a:xfrm>
          <a:prstGeom prst="rect">
            <a:avLst/>
          </a:prstGeom>
        </p:spPr>
      </p:pic>
    </p:spTree>
    <p:extLst>
      <p:ext uri="{BB962C8B-B14F-4D97-AF65-F5344CB8AC3E}">
        <p14:creationId xmlns:p14="http://schemas.microsoft.com/office/powerpoint/2010/main" val="1117100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8" name="TextBox 7">
            <a:extLst>
              <a:ext uri="{FF2B5EF4-FFF2-40B4-BE49-F238E27FC236}">
                <a16:creationId xmlns:a16="http://schemas.microsoft.com/office/drawing/2014/main" id="{F46D6425-082F-CB99-0B8C-48628B2BC4C4}"/>
              </a:ext>
            </a:extLst>
          </p:cNvPr>
          <p:cNvSpPr txBox="1"/>
          <p:nvPr/>
        </p:nvSpPr>
        <p:spPr>
          <a:xfrm>
            <a:off x="545187" y="-54011"/>
            <a:ext cx="6974729" cy="1013419"/>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Broken Links in the Website</a:t>
            </a:r>
          </a:p>
        </p:txBody>
      </p:sp>
      <p:sp>
        <p:nvSpPr>
          <p:cNvPr id="10" name="TextBox 14">
            <a:extLst>
              <a:ext uri="{FF2B5EF4-FFF2-40B4-BE49-F238E27FC236}">
                <a16:creationId xmlns:a16="http://schemas.microsoft.com/office/drawing/2014/main" id="{55DF7730-8077-112C-9C71-63B9C6C0BB4A}"/>
              </a:ext>
            </a:extLst>
          </p:cNvPr>
          <p:cNvSpPr txBox="1"/>
          <p:nvPr/>
        </p:nvSpPr>
        <p:spPr>
          <a:xfrm>
            <a:off x="543353" y="977127"/>
            <a:ext cx="8569174" cy="418063"/>
          </a:xfrm>
          <a:prstGeom prst="rect">
            <a:avLst/>
          </a:prstGeom>
        </p:spPr>
        <p:txBody>
          <a:bodyPr wrap="square" lIns="0" tIns="0" rIns="0" bIns="0" rtlCol="0" anchor="t">
            <a:spAutoFit/>
          </a:bodyPr>
          <a:lstStyle/>
          <a:p>
            <a:pPr defTabSz="609630">
              <a:lnSpc>
                <a:spcPct val="150000"/>
              </a:lnSpc>
              <a:spcBef>
                <a:spcPct val="0"/>
              </a:spcBef>
            </a:pP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Online Tool Used: </a:t>
            </a: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hlinkClick r:id="rId8"/>
              </a:rPr>
              <a:t>https://www.deadlinkchecker.com/</a:t>
            </a:r>
            <a:endPar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endParaRPr>
          </a:p>
        </p:txBody>
      </p:sp>
      <p:graphicFrame>
        <p:nvGraphicFramePr>
          <p:cNvPr id="13" name="Table 13">
            <a:extLst>
              <a:ext uri="{FF2B5EF4-FFF2-40B4-BE49-F238E27FC236}">
                <a16:creationId xmlns:a16="http://schemas.microsoft.com/office/drawing/2014/main" id="{50FE04F4-23D6-2AF9-B665-5BFC685B6E7D}"/>
              </a:ext>
            </a:extLst>
          </p:cNvPr>
          <p:cNvGraphicFramePr>
            <a:graphicFrameLocks noGrp="1"/>
          </p:cNvGraphicFramePr>
          <p:nvPr>
            <p:extLst>
              <p:ext uri="{D42A27DB-BD31-4B8C-83A1-F6EECF244321}">
                <p14:modId xmlns:p14="http://schemas.microsoft.com/office/powerpoint/2010/main" val="2719556530"/>
              </p:ext>
            </p:extLst>
          </p:nvPr>
        </p:nvGraphicFramePr>
        <p:xfrm>
          <a:off x="1337089" y="1602763"/>
          <a:ext cx="4081071" cy="1771258"/>
        </p:xfrm>
        <a:graphic>
          <a:graphicData uri="http://schemas.openxmlformats.org/drawingml/2006/table">
            <a:tbl>
              <a:tblPr firstRow="1" bandRow="1">
                <a:tableStyleId>{073A0DAA-6AF3-43AB-8588-CEC1D06C72B9}</a:tableStyleId>
              </a:tblPr>
              <a:tblGrid>
                <a:gridCol w="2014150">
                  <a:extLst>
                    <a:ext uri="{9D8B030D-6E8A-4147-A177-3AD203B41FA5}">
                      <a16:colId xmlns:a16="http://schemas.microsoft.com/office/drawing/2014/main" val="265862605"/>
                    </a:ext>
                  </a:extLst>
                </a:gridCol>
                <a:gridCol w="2066921">
                  <a:extLst>
                    <a:ext uri="{9D8B030D-6E8A-4147-A177-3AD203B41FA5}">
                      <a16:colId xmlns:a16="http://schemas.microsoft.com/office/drawing/2014/main" val="2399619972"/>
                    </a:ext>
                  </a:extLst>
                </a:gridCol>
              </a:tblGrid>
              <a:tr h="492016">
                <a:tc>
                  <a:txBody>
                    <a:bodyPr/>
                    <a:lstStyle/>
                    <a:p>
                      <a:pPr algn="ctr"/>
                      <a:r>
                        <a:rPr lang="en-US" sz="2400" b="1" dirty="0"/>
                        <a:t>Status</a:t>
                      </a:r>
                      <a:endParaRPr lang="en-IN" sz="2400" b="1" dirty="0"/>
                    </a:p>
                  </a:txBody>
                  <a:tcPr/>
                </a:tc>
                <a:tc>
                  <a:txBody>
                    <a:bodyPr/>
                    <a:lstStyle/>
                    <a:p>
                      <a:pPr algn="ctr"/>
                      <a:r>
                        <a:rPr lang="en-US" sz="2400" b="1" dirty="0"/>
                        <a:t>Total Numbers</a:t>
                      </a:r>
                      <a:endParaRPr lang="en-IN" sz="2400" b="1" dirty="0"/>
                    </a:p>
                  </a:txBody>
                  <a:tcPr/>
                </a:tc>
                <a:extLst>
                  <a:ext uri="{0D108BD9-81ED-4DB2-BD59-A6C34878D82A}">
                    <a16:rowId xmlns:a16="http://schemas.microsoft.com/office/drawing/2014/main" val="2455215310"/>
                  </a:ext>
                </a:extLst>
              </a:tr>
              <a:tr h="426414">
                <a:tc>
                  <a:txBody>
                    <a:bodyPr/>
                    <a:lstStyle/>
                    <a:p>
                      <a:pPr algn="l"/>
                      <a:r>
                        <a:rPr lang="en-US" sz="2000" b="1" dirty="0"/>
                        <a:t>Total Links</a:t>
                      </a:r>
                      <a:endParaRPr lang="en-IN" sz="2000" b="1" dirty="0"/>
                    </a:p>
                  </a:txBody>
                  <a:tcPr/>
                </a:tc>
                <a:tc>
                  <a:txBody>
                    <a:bodyPr/>
                    <a:lstStyle/>
                    <a:p>
                      <a:pPr algn="ctr"/>
                      <a:r>
                        <a:rPr lang="en-US" sz="2000" b="1" dirty="0"/>
                        <a:t>882</a:t>
                      </a:r>
                      <a:endParaRPr lang="en-IN" sz="2000" b="1" dirty="0"/>
                    </a:p>
                  </a:txBody>
                  <a:tcPr/>
                </a:tc>
                <a:extLst>
                  <a:ext uri="{0D108BD9-81ED-4DB2-BD59-A6C34878D82A}">
                    <a16:rowId xmlns:a16="http://schemas.microsoft.com/office/drawing/2014/main" val="3864231265"/>
                  </a:ext>
                </a:extLst>
              </a:tr>
              <a:tr h="426414">
                <a:tc>
                  <a:txBody>
                    <a:bodyPr/>
                    <a:lstStyle/>
                    <a:p>
                      <a:pPr algn="l"/>
                      <a:r>
                        <a:rPr lang="en-US" sz="2000" b="1"/>
                        <a:t>Working Links</a:t>
                      </a:r>
                      <a:endParaRPr lang="en-IN" sz="2000" b="1" dirty="0"/>
                    </a:p>
                  </a:txBody>
                  <a:tcPr/>
                </a:tc>
                <a:tc>
                  <a:txBody>
                    <a:bodyPr/>
                    <a:lstStyle/>
                    <a:p>
                      <a:pPr algn="ctr"/>
                      <a:r>
                        <a:rPr lang="en-US" sz="2000" b="1" dirty="0"/>
                        <a:t>861</a:t>
                      </a:r>
                      <a:endParaRPr lang="en-IN" sz="2000" b="1" dirty="0"/>
                    </a:p>
                  </a:txBody>
                  <a:tcPr/>
                </a:tc>
                <a:extLst>
                  <a:ext uri="{0D108BD9-81ED-4DB2-BD59-A6C34878D82A}">
                    <a16:rowId xmlns:a16="http://schemas.microsoft.com/office/drawing/2014/main" val="2393360107"/>
                  </a:ext>
                </a:extLst>
              </a:tr>
              <a:tr h="426414">
                <a:tc>
                  <a:txBody>
                    <a:bodyPr/>
                    <a:lstStyle/>
                    <a:p>
                      <a:pPr algn="l"/>
                      <a:r>
                        <a:rPr lang="en-US" sz="2000" b="1" dirty="0"/>
                        <a:t>Broken Links</a:t>
                      </a:r>
                      <a:endParaRPr lang="en-IN" sz="2000" b="1" dirty="0"/>
                    </a:p>
                  </a:txBody>
                  <a:tcPr/>
                </a:tc>
                <a:tc>
                  <a:txBody>
                    <a:bodyPr/>
                    <a:lstStyle/>
                    <a:p>
                      <a:pPr algn="ctr"/>
                      <a:r>
                        <a:rPr lang="en-US" sz="2000" b="1" dirty="0"/>
                        <a:t>21</a:t>
                      </a:r>
                      <a:endParaRPr lang="en-IN" sz="2000" b="1" dirty="0"/>
                    </a:p>
                  </a:txBody>
                  <a:tcPr/>
                </a:tc>
                <a:extLst>
                  <a:ext uri="{0D108BD9-81ED-4DB2-BD59-A6C34878D82A}">
                    <a16:rowId xmlns:a16="http://schemas.microsoft.com/office/drawing/2014/main" val="1759625560"/>
                  </a:ext>
                </a:extLst>
              </a:tr>
            </a:tbl>
          </a:graphicData>
        </a:graphic>
      </p:graphicFrame>
      <p:sp>
        <p:nvSpPr>
          <p:cNvPr id="14" name="TextBox 13">
            <a:extLst>
              <a:ext uri="{FF2B5EF4-FFF2-40B4-BE49-F238E27FC236}">
                <a16:creationId xmlns:a16="http://schemas.microsoft.com/office/drawing/2014/main" id="{9A32B0A4-CC75-C2D9-7399-8B033850DE0C}"/>
              </a:ext>
            </a:extLst>
          </p:cNvPr>
          <p:cNvSpPr txBox="1"/>
          <p:nvPr/>
        </p:nvSpPr>
        <p:spPr>
          <a:xfrm>
            <a:off x="541225" y="3264912"/>
            <a:ext cx="6376062" cy="1013419"/>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Backlinks in the Website</a:t>
            </a:r>
          </a:p>
        </p:txBody>
      </p:sp>
      <p:sp>
        <p:nvSpPr>
          <p:cNvPr id="15" name="TextBox 14">
            <a:extLst>
              <a:ext uri="{FF2B5EF4-FFF2-40B4-BE49-F238E27FC236}">
                <a16:creationId xmlns:a16="http://schemas.microsoft.com/office/drawing/2014/main" id="{5AD1CF9D-F821-D776-9B40-31D8014990A4}"/>
              </a:ext>
            </a:extLst>
          </p:cNvPr>
          <p:cNvSpPr txBox="1"/>
          <p:nvPr/>
        </p:nvSpPr>
        <p:spPr>
          <a:xfrm>
            <a:off x="541225" y="4218280"/>
            <a:ext cx="7426940" cy="415435"/>
          </a:xfrm>
          <a:prstGeom prst="rect">
            <a:avLst/>
          </a:prstGeom>
        </p:spPr>
        <p:txBody>
          <a:bodyPr wrap="square" lIns="0" tIns="0" rIns="0" bIns="0" rtlCol="0" anchor="t">
            <a:spAutoFit/>
          </a:bodyPr>
          <a:lstStyle/>
          <a:p>
            <a:pPr defTabSz="609630">
              <a:lnSpc>
                <a:spcPct val="150000"/>
              </a:lnSpc>
              <a:spcBef>
                <a:spcPct val="0"/>
              </a:spcBef>
            </a:pP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Online Tool Used: </a:t>
            </a:r>
            <a:r>
              <a:rPr lang="en-IN" sz="2000" b="1" i="0" dirty="0">
                <a:solidFill>
                  <a:srgbClr val="000000"/>
                </a:solidFill>
                <a:effectLst/>
                <a:latin typeface="Poppins" panose="00000500000000000000" pitchFamily="2" charset="0"/>
                <a:cs typeface="Poppins" panose="00000500000000000000" pitchFamily="2" charset="0"/>
                <a:hlinkClick r:id="rId9"/>
              </a:rPr>
              <a:t>https://ahrefs.com/backlink-checker</a:t>
            </a:r>
            <a:endParaRPr lang="en-IN" sz="2000" b="1" i="0" dirty="0">
              <a:solidFill>
                <a:srgbClr val="000000"/>
              </a:solidFill>
              <a:effectLst/>
              <a:latin typeface="Poppins" panose="00000500000000000000" pitchFamily="2" charset="0"/>
              <a:cs typeface="Poppins" panose="00000500000000000000" pitchFamily="2" charset="0"/>
            </a:endParaRPr>
          </a:p>
        </p:txBody>
      </p:sp>
      <p:graphicFrame>
        <p:nvGraphicFramePr>
          <p:cNvPr id="16" name="Table 13">
            <a:extLst>
              <a:ext uri="{FF2B5EF4-FFF2-40B4-BE49-F238E27FC236}">
                <a16:creationId xmlns:a16="http://schemas.microsoft.com/office/drawing/2014/main" id="{DDB48B4A-3BD1-667B-D910-15ECE81C0498}"/>
              </a:ext>
            </a:extLst>
          </p:cNvPr>
          <p:cNvGraphicFramePr>
            <a:graphicFrameLocks noGrp="1"/>
          </p:cNvGraphicFramePr>
          <p:nvPr>
            <p:extLst>
              <p:ext uri="{D42A27DB-BD31-4B8C-83A1-F6EECF244321}">
                <p14:modId xmlns:p14="http://schemas.microsoft.com/office/powerpoint/2010/main" val="775886592"/>
              </p:ext>
            </p:extLst>
          </p:nvPr>
        </p:nvGraphicFramePr>
        <p:xfrm>
          <a:off x="1337089" y="4784446"/>
          <a:ext cx="6906159" cy="1784866"/>
        </p:xfrm>
        <a:graphic>
          <a:graphicData uri="http://schemas.openxmlformats.org/drawingml/2006/table">
            <a:tbl>
              <a:tblPr firstRow="1" bandRow="1">
                <a:tableStyleId>{073A0DAA-6AF3-43AB-8588-CEC1D06C72B9}</a:tableStyleId>
              </a:tblPr>
              <a:tblGrid>
                <a:gridCol w="4313084">
                  <a:extLst>
                    <a:ext uri="{9D8B030D-6E8A-4147-A177-3AD203B41FA5}">
                      <a16:colId xmlns:a16="http://schemas.microsoft.com/office/drawing/2014/main" val="265862605"/>
                    </a:ext>
                  </a:extLst>
                </a:gridCol>
                <a:gridCol w="2593075">
                  <a:extLst>
                    <a:ext uri="{9D8B030D-6E8A-4147-A177-3AD203B41FA5}">
                      <a16:colId xmlns:a16="http://schemas.microsoft.com/office/drawing/2014/main" val="2399619972"/>
                    </a:ext>
                  </a:extLst>
                </a:gridCol>
              </a:tblGrid>
              <a:tr h="480190">
                <a:tc>
                  <a:txBody>
                    <a:bodyPr/>
                    <a:lstStyle/>
                    <a:p>
                      <a:pPr algn="ctr"/>
                      <a:r>
                        <a:rPr lang="en-US" sz="2400" b="1" dirty="0"/>
                        <a:t>Status</a:t>
                      </a:r>
                      <a:endParaRPr lang="en-IN" sz="2400" b="1" dirty="0"/>
                    </a:p>
                  </a:txBody>
                  <a:tcPr/>
                </a:tc>
                <a:tc>
                  <a:txBody>
                    <a:bodyPr/>
                    <a:lstStyle/>
                    <a:p>
                      <a:pPr algn="ctr"/>
                      <a:r>
                        <a:rPr lang="en-US" sz="2400" b="1" dirty="0"/>
                        <a:t>Total Numbers</a:t>
                      </a:r>
                      <a:endParaRPr lang="en-IN" sz="2400" b="1" dirty="0"/>
                    </a:p>
                  </a:txBody>
                  <a:tcPr/>
                </a:tc>
                <a:extLst>
                  <a:ext uri="{0D108BD9-81ED-4DB2-BD59-A6C34878D82A}">
                    <a16:rowId xmlns:a16="http://schemas.microsoft.com/office/drawing/2014/main" val="2455215310"/>
                  </a:ext>
                </a:extLst>
              </a:tr>
              <a:tr h="434892">
                <a:tc>
                  <a:txBody>
                    <a:bodyPr/>
                    <a:lstStyle/>
                    <a:p>
                      <a:pPr algn="l"/>
                      <a:r>
                        <a:rPr lang="en-US" sz="2000" b="1" dirty="0"/>
                        <a:t>Domain Rating</a:t>
                      </a:r>
                      <a:endParaRPr lang="en-IN" sz="2000" b="1" dirty="0"/>
                    </a:p>
                  </a:txBody>
                  <a:tcPr/>
                </a:tc>
                <a:tc>
                  <a:txBody>
                    <a:bodyPr/>
                    <a:lstStyle/>
                    <a:p>
                      <a:pPr algn="ctr"/>
                      <a:r>
                        <a:rPr lang="en-US" sz="2000" b="1" dirty="0"/>
                        <a:t>12</a:t>
                      </a:r>
                      <a:endParaRPr lang="en-IN" sz="2000" b="1" dirty="0"/>
                    </a:p>
                  </a:txBody>
                  <a:tcPr/>
                </a:tc>
                <a:extLst>
                  <a:ext uri="{0D108BD9-81ED-4DB2-BD59-A6C34878D82A}">
                    <a16:rowId xmlns:a16="http://schemas.microsoft.com/office/drawing/2014/main" val="3864231265"/>
                  </a:ext>
                </a:extLst>
              </a:tr>
              <a:tr h="434892">
                <a:tc>
                  <a:txBody>
                    <a:bodyPr/>
                    <a:lstStyle/>
                    <a:p>
                      <a:pPr algn="l"/>
                      <a:r>
                        <a:rPr lang="en-US" sz="2000" b="1" dirty="0"/>
                        <a:t>Total links from other websites</a:t>
                      </a:r>
                      <a:endParaRPr lang="en-IN" sz="2000" b="1" dirty="0"/>
                    </a:p>
                  </a:txBody>
                  <a:tcPr/>
                </a:tc>
                <a:tc>
                  <a:txBody>
                    <a:bodyPr/>
                    <a:lstStyle/>
                    <a:p>
                      <a:pPr algn="ctr"/>
                      <a:r>
                        <a:rPr lang="en-US" sz="2000" b="1" dirty="0"/>
                        <a:t>3.3K</a:t>
                      </a:r>
                      <a:endParaRPr lang="en-IN" sz="2000" b="1" dirty="0"/>
                    </a:p>
                  </a:txBody>
                  <a:tcPr/>
                </a:tc>
                <a:extLst>
                  <a:ext uri="{0D108BD9-81ED-4DB2-BD59-A6C34878D82A}">
                    <a16:rowId xmlns:a16="http://schemas.microsoft.com/office/drawing/2014/main" val="2393360107"/>
                  </a:ext>
                </a:extLst>
              </a:tr>
              <a:tr h="434892">
                <a:tc>
                  <a:txBody>
                    <a:bodyPr/>
                    <a:lstStyle/>
                    <a:p>
                      <a:pPr algn="l"/>
                      <a:r>
                        <a:rPr lang="en-US" sz="2000" b="1" dirty="0"/>
                        <a:t>Total unique links from other websites</a:t>
                      </a:r>
                      <a:endParaRPr lang="en-IN" sz="2000" b="1" dirty="0"/>
                    </a:p>
                  </a:txBody>
                  <a:tcPr/>
                </a:tc>
                <a:tc>
                  <a:txBody>
                    <a:bodyPr/>
                    <a:lstStyle/>
                    <a:p>
                      <a:pPr algn="ctr"/>
                      <a:r>
                        <a:rPr lang="en-US" sz="2000" b="1" dirty="0"/>
                        <a:t>238</a:t>
                      </a:r>
                      <a:endParaRPr lang="en-IN" sz="2000" b="1" dirty="0"/>
                    </a:p>
                  </a:txBody>
                  <a:tcPr/>
                </a:tc>
                <a:extLst>
                  <a:ext uri="{0D108BD9-81ED-4DB2-BD59-A6C34878D82A}">
                    <a16:rowId xmlns:a16="http://schemas.microsoft.com/office/drawing/2014/main" val="1759625560"/>
                  </a:ext>
                </a:extLst>
              </a:tr>
            </a:tbl>
          </a:graphicData>
        </a:graphic>
      </p:graphicFrame>
      <p:pic>
        <p:nvPicPr>
          <p:cNvPr id="11" name="Picture 10">
            <a:extLst>
              <a:ext uri="{FF2B5EF4-FFF2-40B4-BE49-F238E27FC236}">
                <a16:creationId xmlns:a16="http://schemas.microsoft.com/office/drawing/2014/main" id="{F45EA6D5-A446-4838-9F15-7B8C46164CB3}"/>
              </a:ext>
            </a:extLst>
          </p:cNvPr>
          <p:cNvPicPr>
            <a:picLocks noChangeAspect="1"/>
          </p:cNvPicPr>
          <p:nvPr/>
        </p:nvPicPr>
        <p:blipFill>
          <a:blip r:embed="rId10"/>
          <a:stretch>
            <a:fillRect/>
          </a:stretch>
        </p:blipFill>
        <p:spPr>
          <a:xfrm>
            <a:off x="6325914" y="1596963"/>
            <a:ext cx="4285562" cy="1777058"/>
          </a:xfrm>
          <a:prstGeom prst="rect">
            <a:avLst/>
          </a:prstGeom>
        </p:spPr>
      </p:pic>
    </p:spTree>
    <p:extLst>
      <p:ext uri="{BB962C8B-B14F-4D97-AF65-F5344CB8AC3E}">
        <p14:creationId xmlns:p14="http://schemas.microsoft.com/office/powerpoint/2010/main" val="275607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8" name="TextBox 7">
            <a:extLst>
              <a:ext uri="{FF2B5EF4-FFF2-40B4-BE49-F238E27FC236}">
                <a16:creationId xmlns:a16="http://schemas.microsoft.com/office/drawing/2014/main" id="{FF4E2DAD-5839-3E10-798F-BBF7AC0DAE7B}"/>
              </a:ext>
            </a:extLst>
          </p:cNvPr>
          <p:cNvSpPr txBox="1"/>
          <p:nvPr/>
        </p:nvSpPr>
        <p:spPr>
          <a:xfrm>
            <a:off x="545187" y="-54011"/>
            <a:ext cx="5064043" cy="1025024"/>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Keywords Research</a:t>
            </a:r>
          </a:p>
        </p:txBody>
      </p:sp>
      <p:grpSp>
        <p:nvGrpSpPr>
          <p:cNvPr id="9" name="Group 4">
            <a:extLst>
              <a:ext uri="{FF2B5EF4-FFF2-40B4-BE49-F238E27FC236}">
                <a16:creationId xmlns:a16="http://schemas.microsoft.com/office/drawing/2014/main" id="{C4AEAA4A-B6C2-53E4-FEB2-072F7272F47B}"/>
              </a:ext>
            </a:extLst>
          </p:cNvPr>
          <p:cNvGrpSpPr/>
          <p:nvPr/>
        </p:nvGrpSpPr>
        <p:grpSpPr>
          <a:xfrm>
            <a:off x="545187" y="1907867"/>
            <a:ext cx="3044698" cy="470514"/>
            <a:chOff x="0" y="0"/>
            <a:chExt cx="2186727" cy="545838"/>
          </a:xfrm>
        </p:grpSpPr>
        <p:sp>
          <p:nvSpPr>
            <p:cNvPr id="10" name="Freeform 5">
              <a:extLst>
                <a:ext uri="{FF2B5EF4-FFF2-40B4-BE49-F238E27FC236}">
                  <a16:creationId xmlns:a16="http://schemas.microsoft.com/office/drawing/2014/main" id="{8477B015-04D6-AC15-8F66-743768945A1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1" name="TextBox 6">
              <a:extLst>
                <a:ext uri="{FF2B5EF4-FFF2-40B4-BE49-F238E27FC236}">
                  <a16:creationId xmlns:a16="http://schemas.microsoft.com/office/drawing/2014/main" id="{457639BB-00D6-D3CD-C83C-35E2851C1BC1}"/>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TextBox 6">
            <a:extLst>
              <a:ext uri="{FF2B5EF4-FFF2-40B4-BE49-F238E27FC236}">
                <a16:creationId xmlns:a16="http://schemas.microsoft.com/office/drawing/2014/main" id="{05C2EADC-61D1-5B6E-0178-A5DA0E84F1C3}"/>
              </a:ext>
            </a:extLst>
          </p:cNvPr>
          <p:cNvSpPr txBox="1"/>
          <p:nvPr/>
        </p:nvSpPr>
        <p:spPr>
          <a:xfrm>
            <a:off x="652815" y="1909673"/>
            <a:ext cx="293707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Retail Billing Software</a:t>
            </a:r>
          </a:p>
        </p:txBody>
      </p:sp>
      <p:graphicFrame>
        <p:nvGraphicFramePr>
          <p:cNvPr id="18" name="Table 18">
            <a:extLst>
              <a:ext uri="{FF2B5EF4-FFF2-40B4-BE49-F238E27FC236}">
                <a16:creationId xmlns:a16="http://schemas.microsoft.com/office/drawing/2014/main" id="{6BB332FA-D109-E64E-E2F4-6E0196CD59AE}"/>
              </a:ext>
            </a:extLst>
          </p:cNvPr>
          <p:cNvGraphicFramePr>
            <a:graphicFrameLocks noGrp="1"/>
          </p:cNvGraphicFramePr>
          <p:nvPr>
            <p:extLst>
              <p:ext uri="{D42A27DB-BD31-4B8C-83A1-F6EECF244321}">
                <p14:modId xmlns:p14="http://schemas.microsoft.com/office/powerpoint/2010/main" val="1975029216"/>
              </p:ext>
            </p:extLst>
          </p:nvPr>
        </p:nvGraphicFramePr>
        <p:xfrm>
          <a:off x="747563" y="2701980"/>
          <a:ext cx="8672327" cy="3413760"/>
        </p:xfrm>
        <a:graphic>
          <a:graphicData uri="http://schemas.openxmlformats.org/drawingml/2006/table">
            <a:tbl>
              <a:tblPr firstRow="1" bandRow="1">
                <a:tableStyleId>{073A0DAA-6AF3-43AB-8588-CEC1D06C72B9}</a:tableStyleId>
              </a:tblPr>
              <a:tblGrid>
                <a:gridCol w="3719502">
                  <a:extLst>
                    <a:ext uri="{9D8B030D-6E8A-4147-A177-3AD203B41FA5}">
                      <a16:colId xmlns:a16="http://schemas.microsoft.com/office/drawing/2014/main" val="1411361911"/>
                    </a:ext>
                  </a:extLst>
                </a:gridCol>
                <a:gridCol w="4952825">
                  <a:extLst>
                    <a:ext uri="{9D8B030D-6E8A-4147-A177-3AD203B41FA5}">
                      <a16:colId xmlns:a16="http://schemas.microsoft.com/office/drawing/2014/main" val="1625082998"/>
                    </a:ext>
                  </a:extLst>
                </a:gridCol>
              </a:tblGrid>
              <a:tr h="370840">
                <a:tc>
                  <a:txBody>
                    <a:bodyPr/>
                    <a:lstStyle/>
                    <a:p>
                      <a:r>
                        <a:rPr lang="en-US" sz="2000" dirty="0"/>
                        <a:t>Keyword Categories</a:t>
                      </a:r>
                      <a:endParaRPr lang="en-IN" sz="2000" dirty="0"/>
                    </a:p>
                  </a:txBody>
                  <a:tcPr/>
                </a:tc>
                <a:tc>
                  <a:txBody>
                    <a:bodyPr/>
                    <a:lstStyle/>
                    <a:p>
                      <a:r>
                        <a:rPr lang="en-US" sz="2000" dirty="0"/>
                        <a:t>Keywords</a:t>
                      </a:r>
                      <a:endParaRPr lang="en-IN" sz="2000" dirty="0"/>
                    </a:p>
                  </a:txBody>
                  <a:tcPr/>
                </a:tc>
                <a:extLst>
                  <a:ext uri="{0D108BD9-81ED-4DB2-BD59-A6C34878D82A}">
                    <a16:rowId xmlns:a16="http://schemas.microsoft.com/office/drawing/2014/main" val="2734540356"/>
                  </a:ext>
                </a:extLst>
              </a:tr>
              <a:tr h="370840">
                <a:tc>
                  <a:txBody>
                    <a:bodyPr/>
                    <a:lstStyle/>
                    <a:p>
                      <a:r>
                        <a:rPr lang="en-US" sz="1800" b="1" dirty="0"/>
                        <a:t>Commercial</a:t>
                      </a:r>
                      <a:endParaRPr lang="en-IN" sz="1800" b="1" dirty="0"/>
                    </a:p>
                  </a:txBody>
                  <a:tcPr anchor="ctr"/>
                </a:tc>
                <a:tc>
                  <a:txBody>
                    <a:bodyPr/>
                    <a:lstStyle/>
                    <a:p>
                      <a:pPr marL="171450" indent="-171450">
                        <a:buFont typeface="Wingdings" panose="05000000000000000000" pitchFamily="2" charset="2"/>
                        <a:buChar char="v"/>
                      </a:pPr>
                      <a:r>
                        <a:rPr lang="en-US" sz="1800" b="1" dirty="0"/>
                        <a:t> billing software for retail shop</a:t>
                      </a:r>
                    </a:p>
                    <a:p>
                      <a:pPr marL="171450" indent="-171450">
                        <a:buFont typeface="Wingdings" panose="05000000000000000000" pitchFamily="2" charset="2"/>
                        <a:buChar char="v"/>
                      </a:pPr>
                      <a:r>
                        <a:rPr lang="en-US" sz="1800" b="1" dirty="0"/>
                        <a:t> best billing software for retail shop</a:t>
                      </a:r>
                    </a:p>
                    <a:p>
                      <a:pPr marL="171450" indent="-171450">
                        <a:buFont typeface="Wingdings" panose="05000000000000000000" pitchFamily="2" charset="2"/>
                        <a:buChar char="v"/>
                      </a:pPr>
                      <a:r>
                        <a:rPr lang="en-US" sz="1800" b="1" dirty="0"/>
                        <a:t> best retail billing software</a:t>
                      </a:r>
                    </a:p>
                  </a:txBody>
                  <a:tcPr/>
                </a:tc>
                <a:extLst>
                  <a:ext uri="{0D108BD9-81ED-4DB2-BD59-A6C34878D82A}">
                    <a16:rowId xmlns:a16="http://schemas.microsoft.com/office/drawing/2014/main" val="1985535785"/>
                  </a:ext>
                </a:extLst>
              </a:tr>
              <a:tr h="370840">
                <a:tc>
                  <a:txBody>
                    <a:bodyPr/>
                    <a:lstStyle/>
                    <a:p>
                      <a:r>
                        <a:rPr lang="en-US" sz="1800" b="1" dirty="0"/>
                        <a:t>Navigational</a:t>
                      </a:r>
                      <a:endParaRPr lang="en-IN" sz="1800" b="1" dirty="0"/>
                    </a:p>
                  </a:txBody>
                  <a:tcPr anchor="ctr"/>
                </a:tc>
                <a:tc>
                  <a:txBody>
                    <a:bodyPr/>
                    <a:lstStyle/>
                    <a:p>
                      <a:pPr marL="171450" indent="-171450">
                        <a:buFont typeface="Wingdings" panose="05000000000000000000" pitchFamily="2" charset="2"/>
                        <a:buChar char="v"/>
                      </a:pPr>
                      <a:r>
                        <a:rPr lang="en-IN" sz="1800" b="1" dirty="0"/>
                        <a:t> retail billing software</a:t>
                      </a:r>
                    </a:p>
                    <a:p>
                      <a:pPr marL="171450" indent="-171450">
                        <a:buFont typeface="Wingdings" panose="05000000000000000000" pitchFamily="2" charset="2"/>
                        <a:buChar char="v"/>
                      </a:pPr>
                      <a:r>
                        <a:rPr lang="en-IN" sz="1800" b="1" dirty="0"/>
                        <a:t> retail store billing software</a:t>
                      </a:r>
                    </a:p>
                    <a:p>
                      <a:pPr marL="171450" indent="-171450">
                        <a:buFont typeface="Wingdings" panose="05000000000000000000" pitchFamily="2" charset="2"/>
                        <a:buChar char="v"/>
                      </a:pPr>
                      <a:r>
                        <a:rPr lang="en-IN" sz="1800" b="1" dirty="0"/>
                        <a:t> gst billing software for retail</a:t>
                      </a:r>
                    </a:p>
                    <a:p>
                      <a:pPr marL="171450" indent="-171450">
                        <a:buFont typeface="Wingdings" panose="05000000000000000000" pitchFamily="2" charset="2"/>
                        <a:buChar char="v"/>
                      </a:pPr>
                      <a:r>
                        <a:rPr lang="en-IN" sz="1800" b="1" dirty="0"/>
                        <a:t> retail shop billing software</a:t>
                      </a:r>
                    </a:p>
                    <a:p>
                      <a:pPr marL="171450" indent="-171450">
                        <a:buFont typeface="Wingdings" panose="05000000000000000000" pitchFamily="2" charset="2"/>
                        <a:buChar char="v"/>
                      </a:pPr>
                      <a:r>
                        <a:rPr lang="en-IN" sz="1800" b="1" dirty="0"/>
                        <a:t> billing software for retail store</a:t>
                      </a:r>
                    </a:p>
                  </a:txBody>
                  <a:tcPr/>
                </a:tc>
                <a:extLst>
                  <a:ext uri="{0D108BD9-81ED-4DB2-BD59-A6C34878D82A}">
                    <a16:rowId xmlns:a16="http://schemas.microsoft.com/office/drawing/2014/main" val="162310004"/>
                  </a:ext>
                </a:extLst>
              </a:tr>
              <a:tr h="370840">
                <a:tc>
                  <a:txBody>
                    <a:bodyPr/>
                    <a:lstStyle/>
                    <a:p>
                      <a:r>
                        <a:rPr lang="en-US" sz="1800" b="1" dirty="0"/>
                        <a:t>Transactional</a:t>
                      </a:r>
                      <a:endParaRPr lang="en-IN" sz="1800" b="1" dirty="0"/>
                    </a:p>
                  </a:txBody>
                  <a:tcPr anchor="ctr"/>
                </a:tc>
                <a:tc>
                  <a:txBody>
                    <a:bodyPr/>
                    <a:lstStyle/>
                    <a:p>
                      <a:pPr marL="171450" indent="-171450">
                        <a:buFont typeface="Wingdings" panose="05000000000000000000" pitchFamily="2" charset="2"/>
                        <a:buChar char="v"/>
                      </a:pPr>
                      <a:r>
                        <a:rPr lang="en-US" sz="1800" b="1" dirty="0"/>
                        <a:t> billing software for retail shop free download</a:t>
                      </a:r>
                    </a:p>
                    <a:p>
                      <a:pPr marL="171450" indent="-171450">
                        <a:buFont typeface="Wingdings" panose="05000000000000000000" pitchFamily="2" charset="2"/>
                        <a:buChar char="v"/>
                      </a:pPr>
                      <a:r>
                        <a:rPr lang="en-US" sz="1800" b="1" dirty="0"/>
                        <a:t> billing software for retail shop </a:t>
                      </a:r>
                      <a:r>
                        <a:rPr lang="en-US" sz="1800" b="1" dirty="0" err="1"/>
                        <a:t>india</a:t>
                      </a:r>
                      <a:endParaRPr lang="en-IN" sz="1800" b="1" dirty="0"/>
                    </a:p>
                  </a:txBody>
                  <a:tcPr/>
                </a:tc>
                <a:extLst>
                  <a:ext uri="{0D108BD9-81ED-4DB2-BD59-A6C34878D82A}">
                    <a16:rowId xmlns:a16="http://schemas.microsoft.com/office/drawing/2014/main" val="2888021372"/>
                  </a:ext>
                </a:extLst>
              </a:tr>
            </a:tbl>
          </a:graphicData>
        </a:graphic>
      </p:graphicFrame>
      <p:sp>
        <p:nvSpPr>
          <p:cNvPr id="19" name="TextBox 14">
            <a:extLst>
              <a:ext uri="{FF2B5EF4-FFF2-40B4-BE49-F238E27FC236}">
                <a16:creationId xmlns:a16="http://schemas.microsoft.com/office/drawing/2014/main" id="{A77BD05E-5DB9-D689-FDEF-7CF56AC5F6CA}"/>
              </a:ext>
            </a:extLst>
          </p:cNvPr>
          <p:cNvSpPr txBox="1"/>
          <p:nvPr/>
        </p:nvSpPr>
        <p:spPr>
          <a:xfrm>
            <a:off x="545187" y="1197091"/>
            <a:ext cx="7397810" cy="418063"/>
          </a:xfrm>
          <a:prstGeom prst="rect">
            <a:avLst/>
          </a:prstGeom>
        </p:spPr>
        <p:txBody>
          <a:bodyPr wrap="square" lIns="0" tIns="0" rIns="0" bIns="0" rtlCol="0" anchor="t">
            <a:spAutoFit/>
          </a:bodyPr>
          <a:lstStyle/>
          <a:p>
            <a:pPr defTabSz="609630">
              <a:lnSpc>
                <a:spcPct val="150000"/>
              </a:lnSpc>
              <a:spcBef>
                <a:spcPct val="0"/>
              </a:spcBef>
            </a:pP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Online Tool Used: </a:t>
            </a:r>
            <a:r>
              <a:rPr lang="en-IN" sz="2000" b="1" i="0" u="sng" strike="noStrike" dirty="0">
                <a:solidFill>
                  <a:srgbClr val="1155CC"/>
                </a:solidFill>
                <a:effectLst/>
                <a:latin typeface="Poppins" panose="00000500000000000000" pitchFamily="2" charset="0"/>
                <a:cs typeface="Poppins" panose="00000500000000000000" pitchFamily="2" charset="0"/>
                <a:hlinkClick r:id="rId8"/>
              </a:rPr>
              <a:t>https://backlinko.com/tools/keyword</a:t>
            </a:r>
            <a:endParaRPr lang="en-IN" sz="1800" b="1" i="0" u="sng" strike="noStrike" dirty="0">
              <a:solidFill>
                <a:srgbClr val="1155CC"/>
              </a:solidFill>
              <a:effectLst/>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88324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8" name="TextBox 7">
            <a:extLst>
              <a:ext uri="{FF2B5EF4-FFF2-40B4-BE49-F238E27FC236}">
                <a16:creationId xmlns:a16="http://schemas.microsoft.com/office/drawing/2014/main" id="{FF4E2DAD-5839-3E10-798F-BBF7AC0DAE7B}"/>
              </a:ext>
            </a:extLst>
          </p:cNvPr>
          <p:cNvSpPr txBox="1"/>
          <p:nvPr/>
        </p:nvSpPr>
        <p:spPr>
          <a:xfrm>
            <a:off x="545188" y="-54011"/>
            <a:ext cx="5009452" cy="1025024"/>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Keywords Research</a:t>
            </a:r>
          </a:p>
        </p:txBody>
      </p:sp>
      <p:grpSp>
        <p:nvGrpSpPr>
          <p:cNvPr id="9" name="Group 4">
            <a:extLst>
              <a:ext uri="{FF2B5EF4-FFF2-40B4-BE49-F238E27FC236}">
                <a16:creationId xmlns:a16="http://schemas.microsoft.com/office/drawing/2014/main" id="{C4AEAA4A-B6C2-53E4-FEB2-072F7272F47B}"/>
              </a:ext>
            </a:extLst>
          </p:cNvPr>
          <p:cNvGrpSpPr/>
          <p:nvPr/>
        </p:nvGrpSpPr>
        <p:grpSpPr>
          <a:xfrm>
            <a:off x="545187" y="1366199"/>
            <a:ext cx="3794800" cy="470514"/>
            <a:chOff x="0" y="0"/>
            <a:chExt cx="2186727" cy="545838"/>
          </a:xfrm>
        </p:grpSpPr>
        <p:sp>
          <p:nvSpPr>
            <p:cNvPr id="10" name="Freeform 5">
              <a:extLst>
                <a:ext uri="{FF2B5EF4-FFF2-40B4-BE49-F238E27FC236}">
                  <a16:creationId xmlns:a16="http://schemas.microsoft.com/office/drawing/2014/main" id="{8477B015-04D6-AC15-8F66-743768945A1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1" name="TextBox 6">
              <a:extLst>
                <a:ext uri="{FF2B5EF4-FFF2-40B4-BE49-F238E27FC236}">
                  <a16:creationId xmlns:a16="http://schemas.microsoft.com/office/drawing/2014/main" id="{457639BB-00D6-D3CD-C83C-35E2851C1BC1}"/>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TextBox 6">
            <a:extLst>
              <a:ext uri="{FF2B5EF4-FFF2-40B4-BE49-F238E27FC236}">
                <a16:creationId xmlns:a16="http://schemas.microsoft.com/office/drawing/2014/main" id="{05C2EADC-61D1-5B6E-0178-A5DA0E84F1C3}"/>
              </a:ext>
            </a:extLst>
          </p:cNvPr>
          <p:cNvSpPr txBox="1"/>
          <p:nvPr/>
        </p:nvSpPr>
        <p:spPr>
          <a:xfrm>
            <a:off x="652814" y="1368005"/>
            <a:ext cx="3687173"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Restaurant Billing Software</a:t>
            </a:r>
          </a:p>
        </p:txBody>
      </p:sp>
      <p:graphicFrame>
        <p:nvGraphicFramePr>
          <p:cNvPr id="18" name="Table 18">
            <a:extLst>
              <a:ext uri="{FF2B5EF4-FFF2-40B4-BE49-F238E27FC236}">
                <a16:creationId xmlns:a16="http://schemas.microsoft.com/office/drawing/2014/main" id="{6BB332FA-D109-E64E-E2F4-6E0196CD59AE}"/>
              </a:ext>
            </a:extLst>
          </p:cNvPr>
          <p:cNvGraphicFramePr>
            <a:graphicFrameLocks noGrp="1"/>
          </p:cNvGraphicFramePr>
          <p:nvPr>
            <p:extLst>
              <p:ext uri="{D42A27DB-BD31-4B8C-83A1-F6EECF244321}">
                <p14:modId xmlns:p14="http://schemas.microsoft.com/office/powerpoint/2010/main" val="154561860"/>
              </p:ext>
            </p:extLst>
          </p:nvPr>
        </p:nvGraphicFramePr>
        <p:xfrm>
          <a:off x="747563" y="2327977"/>
          <a:ext cx="8672327" cy="3413760"/>
        </p:xfrm>
        <a:graphic>
          <a:graphicData uri="http://schemas.openxmlformats.org/drawingml/2006/table">
            <a:tbl>
              <a:tblPr firstRow="1" bandRow="1">
                <a:tableStyleId>{073A0DAA-6AF3-43AB-8588-CEC1D06C72B9}</a:tableStyleId>
              </a:tblPr>
              <a:tblGrid>
                <a:gridCol w="3719502">
                  <a:extLst>
                    <a:ext uri="{9D8B030D-6E8A-4147-A177-3AD203B41FA5}">
                      <a16:colId xmlns:a16="http://schemas.microsoft.com/office/drawing/2014/main" val="1411361911"/>
                    </a:ext>
                  </a:extLst>
                </a:gridCol>
                <a:gridCol w="4952825">
                  <a:extLst>
                    <a:ext uri="{9D8B030D-6E8A-4147-A177-3AD203B41FA5}">
                      <a16:colId xmlns:a16="http://schemas.microsoft.com/office/drawing/2014/main" val="1625082998"/>
                    </a:ext>
                  </a:extLst>
                </a:gridCol>
              </a:tblGrid>
              <a:tr h="370840">
                <a:tc>
                  <a:txBody>
                    <a:bodyPr/>
                    <a:lstStyle/>
                    <a:p>
                      <a:r>
                        <a:rPr lang="en-US" sz="2000" dirty="0"/>
                        <a:t>Keyword Categories</a:t>
                      </a:r>
                      <a:endParaRPr lang="en-IN" sz="2000" dirty="0"/>
                    </a:p>
                  </a:txBody>
                  <a:tcPr/>
                </a:tc>
                <a:tc>
                  <a:txBody>
                    <a:bodyPr/>
                    <a:lstStyle/>
                    <a:p>
                      <a:r>
                        <a:rPr lang="en-US" sz="2000" dirty="0"/>
                        <a:t>Keywords</a:t>
                      </a:r>
                      <a:endParaRPr lang="en-IN" sz="2000" dirty="0"/>
                    </a:p>
                  </a:txBody>
                  <a:tcPr/>
                </a:tc>
                <a:extLst>
                  <a:ext uri="{0D108BD9-81ED-4DB2-BD59-A6C34878D82A}">
                    <a16:rowId xmlns:a16="http://schemas.microsoft.com/office/drawing/2014/main" val="2734540356"/>
                  </a:ext>
                </a:extLst>
              </a:tr>
              <a:tr h="370840">
                <a:tc>
                  <a:txBody>
                    <a:bodyPr/>
                    <a:lstStyle/>
                    <a:p>
                      <a:r>
                        <a:rPr lang="en-US" sz="1800" b="1" dirty="0"/>
                        <a:t>Commercial</a:t>
                      </a:r>
                      <a:endParaRPr lang="en-IN" sz="1800" b="1" dirty="0"/>
                    </a:p>
                  </a:txBody>
                  <a:tcPr anchor="ctr"/>
                </a:tc>
                <a:tc>
                  <a:txBody>
                    <a:bodyPr/>
                    <a:lstStyle/>
                    <a:p>
                      <a:pPr marL="171450" indent="-171450">
                        <a:buFont typeface="Wingdings" panose="05000000000000000000" pitchFamily="2" charset="2"/>
                        <a:buChar char="v"/>
                      </a:pPr>
                      <a:r>
                        <a:rPr lang="nb-NO" sz="1800" b="1" dirty="0"/>
                        <a:t>best billing software for restaurant</a:t>
                      </a:r>
                    </a:p>
                    <a:p>
                      <a:pPr marL="171450" indent="-171450">
                        <a:buFont typeface="Wingdings" panose="05000000000000000000" pitchFamily="2" charset="2"/>
                        <a:buChar char="v"/>
                      </a:pPr>
                      <a:r>
                        <a:rPr lang="nb-NO" sz="1800" b="1" dirty="0"/>
                        <a:t>best restaurant billing software</a:t>
                      </a:r>
                    </a:p>
                    <a:p>
                      <a:pPr marL="171450" indent="-171450">
                        <a:buFont typeface="Wingdings" panose="05000000000000000000" pitchFamily="2" charset="2"/>
                        <a:buChar char="v"/>
                      </a:pPr>
                      <a:r>
                        <a:rPr lang="nb-NO" sz="1800" b="1" dirty="0"/>
                        <a:t>best software for restaurant billing</a:t>
                      </a:r>
                      <a:endParaRPr lang="en-US" sz="1800" b="1" dirty="0"/>
                    </a:p>
                  </a:txBody>
                  <a:tcPr/>
                </a:tc>
                <a:extLst>
                  <a:ext uri="{0D108BD9-81ED-4DB2-BD59-A6C34878D82A}">
                    <a16:rowId xmlns:a16="http://schemas.microsoft.com/office/drawing/2014/main" val="1985535785"/>
                  </a:ext>
                </a:extLst>
              </a:tr>
              <a:tr h="370840">
                <a:tc>
                  <a:txBody>
                    <a:bodyPr/>
                    <a:lstStyle/>
                    <a:p>
                      <a:r>
                        <a:rPr lang="en-US" sz="1800" b="1" dirty="0"/>
                        <a:t>Navigational</a:t>
                      </a:r>
                      <a:endParaRPr lang="en-IN" sz="1800" b="1" dirty="0"/>
                    </a:p>
                  </a:txBody>
                  <a:tcPr anchor="ctr"/>
                </a:tc>
                <a:tc>
                  <a:txBody>
                    <a:bodyPr/>
                    <a:lstStyle/>
                    <a:p>
                      <a:pPr marL="171450" indent="-171450">
                        <a:buFont typeface="Wingdings" panose="05000000000000000000" pitchFamily="2" charset="2"/>
                        <a:buChar char="v"/>
                      </a:pPr>
                      <a:r>
                        <a:rPr lang="en-IN" sz="1800" b="1" dirty="0"/>
                        <a:t>restaurant billing software</a:t>
                      </a:r>
                    </a:p>
                    <a:p>
                      <a:pPr marL="171450" indent="-171450">
                        <a:buFont typeface="Wingdings" panose="05000000000000000000" pitchFamily="2" charset="2"/>
                        <a:buChar char="v"/>
                      </a:pPr>
                      <a:r>
                        <a:rPr lang="en-IN" sz="1800" b="1" dirty="0"/>
                        <a:t>billing software for restaurant</a:t>
                      </a:r>
                    </a:p>
                    <a:p>
                      <a:pPr marL="171450" indent="-171450">
                        <a:buFont typeface="Wingdings" panose="05000000000000000000" pitchFamily="2" charset="2"/>
                        <a:buChar char="v"/>
                      </a:pPr>
                      <a:r>
                        <a:rPr lang="en-IN" sz="1800" b="1" dirty="0"/>
                        <a:t>bar and restaurant billing software</a:t>
                      </a:r>
                    </a:p>
                    <a:p>
                      <a:pPr marL="171450" indent="-171450">
                        <a:buFont typeface="Wingdings" panose="05000000000000000000" pitchFamily="2" charset="2"/>
                        <a:buChar char="v"/>
                      </a:pPr>
                      <a:r>
                        <a:rPr lang="en-IN" sz="1800" b="1" dirty="0"/>
                        <a:t>pos billing software for restaurant</a:t>
                      </a:r>
                    </a:p>
                  </a:txBody>
                  <a:tcPr/>
                </a:tc>
                <a:extLst>
                  <a:ext uri="{0D108BD9-81ED-4DB2-BD59-A6C34878D82A}">
                    <a16:rowId xmlns:a16="http://schemas.microsoft.com/office/drawing/2014/main" val="162310004"/>
                  </a:ext>
                </a:extLst>
              </a:tr>
              <a:tr h="370840">
                <a:tc>
                  <a:txBody>
                    <a:bodyPr/>
                    <a:lstStyle/>
                    <a:p>
                      <a:r>
                        <a:rPr lang="en-US" sz="1800" b="1" dirty="0"/>
                        <a:t>Transactional</a:t>
                      </a:r>
                      <a:endParaRPr lang="en-IN" sz="1800" b="1" dirty="0"/>
                    </a:p>
                  </a:txBody>
                  <a:tcPr anchor="ctr"/>
                </a:tc>
                <a:tc>
                  <a:txBody>
                    <a:bodyPr/>
                    <a:lstStyle/>
                    <a:p>
                      <a:pPr marL="171450" indent="-171450">
                        <a:buFont typeface="Wingdings" panose="05000000000000000000" pitchFamily="2" charset="2"/>
                        <a:buChar char="v"/>
                      </a:pPr>
                      <a:r>
                        <a:rPr lang="en-US" sz="1800" b="1" dirty="0"/>
                        <a:t>restaurant billing software free download</a:t>
                      </a:r>
                    </a:p>
                    <a:p>
                      <a:pPr marL="171450" indent="-171450">
                        <a:buFont typeface="Wingdings" panose="05000000000000000000" pitchFamily="2" charset="2"/>
                        <a:buChar char="v"/>
                      </a:pPr>
                      <a:r>
                        <a:rPr lang="en-US" sz="1800" b="1" dirty="0"/>
                        <a:t>restaurant billing software price</a:t>
                      </a:r>
                    </a:p>
                    <a:p>
                      <a:pPr marL="171450" indent="-171450">
                        <a:buFont typeface="Wingdings" panose="05000000000000000000" pitchFamily="2" charset="2"/>
                        <a:buChar char="v"/>
                      </a:pPr>
                      <a:r>
                        <a:rPr lang="en-US" sz="1800" b="1" dirty="0"/>
                        <a:t>free restaurant billing software</a:t>
                      </a:r>
                      <a:endParaRPr lang="en-IN" sz="1800" b="1" dirty="0"/>
                    </a:p>
                  </a:txBody>
                  <a:tcPr/>
                </a:tc>
                <a:extLst>
                  <a:ext uri="{0D108BD9-81ED-4DB2-BD59-A6C34878D82A}">
                    <a16:rowId xmlns:a16="http://schemas.microsoft.com/office/drawing/2014/main" val="2888021372"/>
                  </a:ext>
                </a:extLst>
              </a:tr>
            </a:tbl>
          </a:graphicData>
        </a:graphic>
      </p:graphicFrame>
      <p:graphicFrame>
        <p:nvGraphicFramePr>
          <p:cNvPr id="14" name="Table 18">
            <a:extLst>
              <a:ext uri="{FF2B5EF4-FFF2-40B4-BE49-F238E27FC236}">
                <a16:creationId xmlns:a16="http://schemas.microsoft.com/office/drawing/2014/main" id="{37397462-9FDB-7977-2DF0-0A9F200C8B9D}"/>
              </a:ext>
            </a:extLst>
          </p:cNvPr>
          <p:cNvGraphicFramePr>
            <a:graphicFrameLocks noGrp="1"/>
          </p:cNvGraphicFramePr>
          <p:nvPr>
            <p:extLst>
              <p:ext uri="{D42A27DB-BD31-4B8C-83A1-F6EECF244321}">
                <p14:modId xmlns:p14="http://schemas.microsoft.com/office/powerpoint/2010/main" val="1546384823"/>
              </p:ext>
            </p:extLst>
          </p:nvPr>
        </p:nvGraphicFramePr>
        <p:xfrm>
          <a:off x="747563" y="2239515"/>
          <a:ext cx="8672327" cy="3413760"/>
        </p:xfrm>
        <a:graphic>
          <a:graphicData uri="http://schemas.openxmlformats.org/drawingml/2006/table">
            <a:tbl>
              <a:tblPr firstRow="1" bandRow="1">
                <a:tableStyleId>{073A0DAA-6AF3-43AB-8588-CEC1D06C72B9}</a:tableStyleId>
              </a:tblPr>
              <a:tblGrid>
                <a:gridCol w="3719502">
                  <a:extLst>
                    <a:ext uri="{9D8B030D-6E8A-4147-A177-3AD203B41FA5}">
                      <a16:colId xmlns:a16="http://schemas.microsoft.com/office/drawing/2014/main" val="1411361911"/>
                    </a:ext>
                  </a:extLst>
                </a:gridCol>
                <a:gridCol w="4952825">
                  <a:extLst>
                    <a:ext uri="{9D8B030D-6E8A-4147-A177-3AD203B41FA5}">
                      <a16:colId xmlns:a16="http://schemas.microsoft.com/office/drawing/2014/main" val="1625082998"/>
                    </a:ext>
                  </a:extLst>
                </a:gridCol>
              </a:tblGrid>
              <a:tr h="370840">
                <a:tc>
                  <a:txBody>
                    <a:bodyPr/>
                    <a:lstStyle/>
                    <a:p>
                      <a:r>
                        <a:rPr lang="en-US" sz="2000" dirty="0"/>
                        <a:t>Keyword Categories</a:t>
                      </a:r>
                      <a:endParaRPr lang="en-IN" sz="2000" dirty="0"/>
                    </a:p>
                  </a:txBody>
                  <a:tcPr/>
                </a:tc>
                <a:tc>
                  <a:txBody>
                    <a:bodyPr/>
                    <a:lstStyle/>
                    <a:p>
                      <a:r>
                        <a:rPr lang="en-US" sz="2000" dirty="0"/>
                        <a:t>Keywords</a:t>
                      </a:r>
                      <a:endParaRPr lang="en-IN" sz="2000" dirty="0"/>
                    </a:p>
                  </a:txBody>
                  <a:tcPr/>
                </a:tc>
                <a:extLst>
                  <a:ext uri="{0D108BD9-81ED-4DB2-BD59-A6C34878D82A}">
                    <a16:rowId xmlns:a16="http://schemas.microsoft.com/office/drawing/2014/main" val="2734540356"/>
                  </a:ext>
                </a:extLst>
              </a:tr>
              <a:tr h="370840">
                <a:tc>
                  <a:txBody>
                    <a:bodyPr/>
                    <a:lstStyle/>
                    <a:p>
                      <a:r>
                        <a:rPr lang="en-US" sz="1800" b="1" dirty="0"/>
                        <a:t>Commercial</a:t>
                      </a:r>
                      <a:endParaRPr lang="en-IN" sz="1800" b="1" dirty="0"/>
                    </a:p>
                  </a:txBody>
                  <a:tcPr anchor="ctr"/>
                </a:tc>
                <a:tc>
                  <a:txBody>
                    <a:bodyPr/>
                    <a:lstStyle/>
                    <a:p>
                      <a:pPr marL="171450" indent="-171450">
                        <a:buFont typeface="Wingdings" panose="05000000000000000000" pitchFamily="2" charset="2"/>
                        <a:buChar char="v"/>
                      </a:pPr>
                      <a:r>
                        <a:rPr lang="nb-NO" sz="1800" b="1" dirty="0"/>
                        <a:t> best billing software for restaurant</a:t>
                      </a:r>
                    </a:p>
                    <a:p>
                      <a:pPr marL="171450" indent="-171450">
                        <a:buFont typeface="Wingdings" panose="05000000000000000000" pitchFamily="2" charset="2"/>
                        <a:buChar char="v"/>
                      </a:pPr>
                      <a:r>
                        <a:rPr lang="nb-NO" sz="1800" b="1" dirty="0"/>
                        <a:t> best restaurant billing software</a:t>
                      </a:r>
                    </a:p>
                    <a:p>
                      <a:pPr marL="171450" indent="-171450">
                        <a:buFont typeface="Wingdings" panose="05000000000000000000" pitchFamily="2" charset="2"/>
                        <a:buChar char="v"/>
                      </a:pPr>
                      <a:r>
                        <a:rPr lang="nb-NO" sz="1800" b="1" dirty="0"/>
                        <a:t> best software for restaurant billing</a:t>
                      </a:r>
                      <a:endParaRPr lang="en-US" sz="1800" b="1" dirty="0"/>
                    </a:p>
                  </a:txBody>
                  <a:tcPr/>
                </a:tc>
                <a:extLst>
                  <a:ext uri="{0D108BD9-81ED-4DB2-BD59-A6C34878D82A}">
                    <a16:rowId xmlns:a16="http://schemas.microsoft.com/office/drawing/2014/main" val="1985535785"/>
                  </a:ext>
                </a:extLst>
              </a:tr>
              <a:tr h="370840">
                <a:tc>
                  <a:txBody>
                    <a:bodyPr/>
                    <a:lstStyle/>
                    <a:p>
                      <a:r>
                        <a:rPr lang="en-US" sz="1800" b="1" dirty="0"/>
                        <a:t>Navigational</a:t>
                      </a:r>
                      <a:endParaRPr lang="en-IN" sz="1800" b="1" dirty="0"/>
                    </a:p>
                  </a:txBody>
                  <a:tcPr anchor="ctr"/>
                </a:tc>
                <a:tc>
                  <a:txBody>
                    <a:bodyPr/>
                    <a:lstStyle/>
                    <a:p>
                      <a:pPr marL="171450" indent="-171450">
                        <a:buFont typeface="Wingdings" panose="05000000000000000000" pitchFamily="2" charset="2"/>
                        <a:buChar char="v"/>
                      </a:pPr>
                      <a:r>
                        <a:rPr lang="en-IN" sz="1800" b="1" dirty="0"/>
                        <a:t> restaurant billing software</a:t>
                      </a:r>
                    </a:p>
                    <a:p>
                      <a:pPr marL="171450" indent="-171450">
                        <a:buFont typeface="Wingdings" panose="05000000000000000000" pitchFamily="2" charset="2"/>
                        <a:buChar char="v"/>
                      </a:pPr>
                      <a:r>
                        <a:rPr lang="en-IN" sz="1800" b="1" dirty="0"/>
                        <a:t> billing software for restaurant</a:t>
                      </a:r>
                    </a:p>
                    <a:p>
                      <a:pPr marL="171450" indent="-171450">
                        <a:buFont typeface="Wingdings" panose="05000000000000000000" pitchFamily="2" charset="2"/>
                        <a:buChar char="v"/>
                      </a:pPr>
                      <a:r>
                        <a:rPr lang="en-IN" sz="1800" b="1" dirty="0"/>
                        <a:t> bar and restaurant billing software</a:t>
                      </a:r>
                    </a:p>
                    <a:p>
                      <a:pPr marL="171450" indent="-171450">
                        <a:buFont typeface="Wingdings" panose="05000000000000000000" pitchFamily="2" charset="2"/>
                        <a:buChar char="v"/>
                      </a:pPr>
                      <a:r>
                        <a:rPr lang="en-IN" sz="1800" b="1" dirty="0"/>
                        <a:t> pos billing software for restaurant</a:t>
                      </a:r>
                    </a:p>
                  </a:txBody>
                  <a:tcPr/>
                </a:tc>
                <a:extLst>
                  <a:ext uri="{0D108BD9-81ED-4DB2-BD59-A6C34878D82A}">
                    <a16:rowId xmlns:a16="http://schemas.microsoft.com/office/drawing/2014/main" val="162310004"/>
                  </a:ext>
                </a:extLst>
              </a:tr>
              <a:tr h="370840">
                <a:tc>
                  <a:txBody>
                    <a:bodyPr/>
                    <a:lstStyle/>
                    <a:p>
                      <a:r>
                        <a:rPr lang="en-US" sz="1800" b="1" dirty="0"/>
                        <a:t>Transactional</a:t>
                      </a:r>
                      <a:endParaRPr lang="en-IN" sz="1800" b="1" dirty="0"/>
                    </a:p>
                  </a:txBody>
                  <a:tcPr anchor="ctr"/>
                </a:tc>
                <a:tc>
                  <a:txBody>
                    <a:bodyPr/>
                    <a:lstStyle/>
                    <a:p>
                      <a:pPr marL="171450" indent="-171450">
                        <a:buFont typeface="Wingdings" panose="05000000000000000000" pitchFamily="2" charset="2"/>
                        <a:buChar char="v"/>
                      </a:pPr>
                      <a:r>
                        <a:rPr lang="en-US" sz="1800" b="1" dirty="0"/>
                        <a:t> restaurant billing software free download</a:t>
                      </a:r>
                    </a:p>
                    <a:p>
                      <a:pPr marL="171450" indent="-171450">
                        <a:buFont typeface="Wingdings" panose="05000000000000000000" pitchFamily="2" charset="2"/>
                        <a:buChar char="v"/>
                      </a:pPr>
                      <a:r>
                        <a:rPr lang="en-US" sz="1800" b="1" dirty="0"/>
                        <a:t> restaurant billing software price</a:t>
                      </a:r>
                    </a:p>
                    <a:p>
                      <a:pPr marL="171450" indent="-171450">
                        <a:buFont typeface="Wingdings" panose="05000000000000000000" pitchFamily="2" charset="2"/>
                        <a:buChar char="v"/>
                      </a:pPr>
                      <a:r>
                        <a:rPr lang="en-US" sz="1800" b="1" dirty="0"/>
                        <a:t> free restaurant billing software</a:t>
                      </a:r>
                      <a:endParaRPr lang="en-IN" sz="1800" b="1" dirty="0"/>
                    </a:p>
                  </a:txBody>
                  <a:tcPr/>
                </a:tc>
                <a:extLst>
                  <a:ext uri="{0D108BD9-81ED-4DB2-BD59-A6C34878D82A}">
                    <a16:rowId xmlns:a16="http://schemas.microsoft.com/office/drawing/2014/main" val="2888021372"/>
                  </a:ext>
                </a:extLst>
              </a:tr>
            </a:tbl>
          </a:graphicData>
        </a:graphic>
      </p:graphicFrame>
    </p:spTree>
    <p:extLst>
      <p:ext uri="{BB962C8B-B14F-4D97-AF65-F5344CB8AC3E}">
        <p14:creationId xmlns:p14="http://schemas.microsoft.com/office/powerpoint/2010/main" val="2842750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8" name="TextBox 7">
            <a:extLst>
              <a:ext uri="{FF2B5EF4-FFF2-40B4-BE49-F238E27FC236}">
                <a16:creationId xmlns:a16="http://schemas.microsoft.com/office/drawing/2014/main" id="{A78A6FFF-D34C-684F-2B48-5174B5F0C9B7}"/>
              </a:ext>
            </a:extLst>
          </p:cNvPr>
          <p:cNvSpPr txBox="1"/>
          <p:nvPr/>
        </p:nvSpPr>
        <p:spPr>
          <a:xfrm>
            <a:off x="545187" y="-54011"/>
            <a:ext cx="8011959" cy="1025024"/>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Competitor Keywords Research</a:t>
            </a:r>
          </a:p>
        </p:txBody>
      </p:sp>
      <p:graphicFrame>
        <p:nvGraphicFramePr>
          <p:cNvPr id="9" name="Table 18">
            <a:extLst>
              <a:ext uri="{FF2B5EF4-FFF2-40B4-BE49-F238E27FC236}">
                <a16:creationId xmlns:a16="http://schemas.microsoft.com/office/drawing/2014/main" id="{2498CDF2-A559-208C-2BA5-E8A7B4277A1A}"/>
              </a:ext>
            </a:extLst>
          </p:cNvPr>
          <p:cNvGraphicFramePr>
            <a:graphicFrameLocks noGrp="1"/>
          </p:cNvGraphicFramePr>
          <p:nvPr>
            <p:extLst>
              <p:ext uri="{D42A27DB-BD31-4B8C-83A1-F6EECF244321}">
                <p14:modId xmlns:p14="http://schemas.microsoft.com/office/powerpoint/2010/main" val="2463400789"/>
              </p:ext>
            </p:extLst>
          </p:nvPr>
        </p:nvGraphicFramePr>
        <p:xfrm>
          <a:off x="1325132" y="3298063"/>
          <a:ext cx="7655095" cy="2321560"/>
        </p:xfrm>
        <a:graphic>
          <a:graphicData uri="http://schemas.openxmlformats.org/drawingml/2006/table">
            <a:tbl>
              <a:tblPr firstRow="1" bandRow="1">
                <a:tableStyleId>{073A0DAA-6AF3-43AB-8588-CEC1D06C72B9}</a:tableStyleId>
              </a:tblPr>
              <a:tblGrid>
                <a:gridCol w="2284050">
                  <a:extLst>
                    <a:ext uri="{9D8B030D-6E8A-4147-A177-3AD203B41FA5}">
                      <a16:colId xmlns:a16="http://schemas.microsoft.com/office/drawing/2014/main" val="1411361911"/>
                    </a:ext>
                  </a:extLst>
                </a:gridCol>
                <a:gridCol w="5371045">
                  <a:extLst>
                    <a:ext uri="{9D8B030D-6E8A-4147-A177-3AD203B41FA5}">
                      <a16:colId xmlns:a16="http://schemas.microsoft.com/office/drawing/2014/main" val="1625082998"/>
                    </a:ext>
                  </a:extLst>
                </a:gridCol>
              </a:tblGrid>
              <a:tr h="370840">
                <a:tc>
                  <a:txBody>
                    <a:bodyPr/>
                    <a:lstStyle/>
                    <a:p>
                      <a:r>
                        <a:rPr lang="en-US" sz="2000" dirty="0"/>
                        <a:t>Keyword Categories</a:t>
                      </a:r>
                      <a:endParaRPr lang="en-IN" sz="2000" dirty="0"/>
                    </a:p>
                  </a:txBody>
                  <a:tcPr/>
                </a:tc>
                <a:tc>
                  <a:txBody>
                    <a:bodyPr/>
                    <a:lstStyle/>
                    <a:p>
                      <a:r>
                        <a:rPr lang="en-US" sz="2000" dirty="0"/>
                        <a:t>Keywords</a:t>
                      </a:r>
                      <a:endParaRPr lang="en-IN" sz="2000" dirty="0"/>
                    </a:p>
                  </a:txBody>
                  <a:tcPr/>
                </a:tc>
                <a:extLst>
                  <a:ext uri="{0D108BD9-81ED-4DB2-BD59-A6C34878D82A}">
                    <a16:rowId xmlns:a16="http://schemas.microsoft.com/office/drawing/2014/main" val="2734540356"/>
                  </a:ext>
                </a:extLst>
              </a:tr>
              <a:tr h="533709">
                <a:tc>
                  <a:txBody>
                    <a:bodyPr/>
                    <a:lstStyle/>
                    <a:p>
                      <a:r>
                        <a:rPr lang="en-US" sz="1800" b="1" kern="1200" dirty="0">
                          <a:solidFill>
                            <a:schemeClr val="dk1"/>
                          </a:solidFill>
                          <a:latin typeface="+mn-lt"/>
                          <a:ea typeface="+mn-ea"/>
                          <a:cs typeface="+mn-cs"/>
                        </a:rPr>
                        <a:t>Commercial</a:t>
                      </a:r>
                      <a:endParaRPr lang="en-IN" sz="1800" b="1" kern="1200" dirty="0">
                        <a:solidFill>
                          <a:schemeClr val="dk1"/>
                        </a:solidFill>
                        <a:latin typeface="+mn-lt"/>
                        <a:ea typeface="+mn-ea"/>
                        <a:cs typeface="+mn-cs"/>
                      </a:endParaRPr>
                    </a:p>
                  </a:txBody>
                  <a:tcPr anchor="ctr"/>
                </a:tc>
                <a:tc>
                  <a:txBody>
                    <a:bodyPr/>
                    <a:lstStyle/>
                    <a:p>
                      <a:pPr marL="171450" indent="-171450">
                        <a:buFont typeface="Wingdings" panose="05000000000000000000" pitchFamily="2" charset="2"/>
                        <a:buChar char="v"/>
                      </a:pPr>
                      <a:r>
                        <a:rPr lang="en-US" sz="1800" b="1" kern="1200" dirty="0">
                          <a:solidFill>
                            <a:schemeClr val="dk1"/>
                          </a:solidFill>
                          <a:latin typeface="+mn-lt"/>
                          <a:ea typeface="+mn-ea"/>
                          <a:cs typeface="+mn-cs"/>
                        </a:rPr>
                        <a:t> best billing software for small businesses in India</a:t>
                      </a:r>
                      <a:endParaRPr lang="nb-NO" sz="1800" b="1" kern="1200" dirty="0">
                        <a:solidFill>
                          <a:schemeClr val="dk1"/>
                        </a:solidFill>
                        <a:latin typeface="+mn-lt"/>
                        <a:ea typeface="+mn-ea"/>
                        <a:cs typeface="+mn-cs"/>
                      </a:endParaRPr>
                    </a:p>
                    <a:p>
                      <a:pPr marL="171450" indent="-171450">
                        <a:buFont typeface="Wingdings" panose="05000000000000000000" pitchFamily="2" charset="2"/>
                        <a:buChar char="v"/>
                      </a:pPr>
                      <a:r>
                        <a:rPr lang="en-US" sz="1800" b="1" kern="1200" dirty="0">
                          <a:solidFill>
                            <a:schemeClr val="dk1"/>
                          </a:solidFill>
                          <a:latin typeface="+mn-lt"/>
                          <a:ea typeface="+mn-ea"/>
                          <a:cs typeface="+mn-cs"/>
                        </a:rPr>
                        <a:t> Top invoicing software with inventory management</a:t>
                      </a:r>
                    </a:p>
                  </a:txBody>
                  <a:tcPr/>
                </a:tc>
                <a:extLst>
                  <a:ext uri="{0D108BD9-81ED-4DB2-BD59-A6C34878D82A}">
                    <a16:rowId xmlns:a16="http://schemas.microsoft.com/office/drawing/2014/main" val="1985535785"/>
                  </a:ext>
                </a:extLst>
              </a:tr>
              <a:tr h="150207">
                <a:tc>
                  <a:txBody>
                    <a:bodyPr/>
                    <a:lstStyle/>
                    <a:p>
                      <a:r>
                        <a:rPr lang="en-US" sz="1800" b="1" dirty="0"/>
                        <a:t>Navigational</a:t>
                      </a:r>
                      <a:endParaRPr lang="en-IN" sz="1800" b="1" dirty="0"/>
                    </a:p>
                  </a:txBody>
                  <a:tcPr anchor="ctr"/>
                </a:tc>
                <a:tc>
                  <a:txBody>
                    <a:bodyPr/>
                    <a:lstStyle/>
                    <a:p>
                      <a:pPr marL="171450" indent="-171450">
                        <a:buFont typeface="Wingdings" panose="05000000000000000000" pitchFamily="2" charset="2"/>
                        <a:buChar char="v"/>
                      </a:pPr>
                      <a:r>
                        <a:rPr lang="en-IN" sz="1800" b="1" dirty="0"/>
                        <a:t> billing software</a:t>
                      </a:r>
                    </a:p>
                    <a:p>
                      <a:pPr marL="171450" indent="-171450">
                        <a:buFont typeface="Wingdings" panose="05000000000000000000" pitchFamily="2" charset="2"/>
                        <a:buChar char="v"/>
                      </a:pPr>
                      <a:r>
                        <a:rPr lang="en-IN" sz="1800" b="1" dirty="0"/>
                        <a:t> gst billing software</a:t>
                      </a:r>
                    </a:p>
                    <a:p>
                      <a:pPr marL="171450" indent="-171450">
                        <a:buFont typeface="Wingdings" panose="05000000000000000000" pitchFamily="2" charset="2"/>
                        <a:buChar char="v"/>
                      </a:pPr>
                      <a:r>
                        <a:rPr lang="en-IN" sz="1800" b="1" dirty="0"/>
                        <a:t> Invoicing software</a:t>
                      </a:r>
                    </a:p>
                  </a:txBody>
                  <a:tcPr/>
                </a:tc>
                <a:extLst>
                  <a:ext uri="{0D108BD9-81ED-4DB2-BD59-A6C34878D82A}">
                    <a16:rowId xmlns:a16="http://schemas.microsoft.com/office/drawing/2014/main" val="162310004"/>
                  </a:ext>
                </a:extLst>
              </a:tr>
              <a:tr h="370840">
                <a:tc>
                  <a:txBody>
                    <a:bodyPr/>
                    <a:lstStyle/>
                    <a:p>
                      <a:r>
                        <a:rPr lang="en-US" sz="1800" b="1" dirty="0"/>
                        <a:t>Transactional</a:t>
                      </a:r>
                      <a:endParaRPr lang="en-IN" sz="1800" b="1" dirty="0"/>
                    </a:p>
                  </a:txBody>
                  <a:tcPr anchor="ctr"/>
                </a:tc>
                <a:tc>
                  <a:txBody>
                    <a:bodyPr/>
                    <a:lstStyle/>
                    <a:p>
                      <a:pPr marL="171450" indent="-171450">
                        <a:buFont typeface="Wingdings" panose="05000000000000000000" pitchFamily="2" charset="2"/>
                        <a:buChar char="v"/>
                      </a:pPr>
                      <a:r>
                        <a:rPr lang="en-US" sz="1800" b="1" dirty="0"/>
                        <a:t> Free gst billing software download</a:t>
                      </a:r>
                      <a:endParaRPr lang="en-IN" sz="1800" b="1" dirty="0"/>
                    </a:p>
                  </a:txBody>
                  <a:tcPr/>
                </a:tc>
                <a:extLst>
                  <a:ext uri="{0D108BD9-81ED-4DB2-BD59-A6C34878D82A}">
                    <a16:rowId xmlns:a16="http://schemas.microsoft.com/office/drawing/2014/main" val="2888021372"/>
                  </a:ext>
                </a:extLst>
              </a:tr>
            </a:tbl>
          </a:graphicData>
        </a:graphic>
      </p:graphicFrame>
      <p:graphicFrame>
        <p:nvGraphicFramePr>
          <p:cNvPr id="10" name="Table 10">
            <a:extLst>
              <a:ext uri="{FF2B5EF4-FFF2-40B4-BE49-F238E27FC236}">
                <a16:creationId xmlns:a16="http://schemas.microsoft.com/office/drawing/2014/main" id="{66E8F69A-C819-1558-B734-C49B2CAD778A}"/>
              </a:ext>
            </a:extLst>
          </p:cNvPr>
          <p:cNvGraphicFramePr>
            <a:graphicFrameLocks noGrp="1"/>
          </p:cNvGraphicFramePr>
          <p:nvPr>
            <p:extLst>
              <p:ext uri="{D42A27DB-BD31-4B8C-83A1-F6EECF244321}">
                <p14:modId xmlns:p14="http://schemas.microsoft.com/office/powerpoint/2010/main" val="3004968445"/>
              </p:ext>
            </p:extLst>
          </p:nvPr>
        </p:nvGraphicFramePr>
        <p:xfrm>
          <a:off x="1325132" y="1285108"/>
          <a:ext cx="2620790" cy="1310640"/>
        </p:xfrm>
        <a:graphic>
          <a:graphicData uri="http://schemas.openxmlformats.org/drawingml/2006/table">
            <a:tbl>
              <a:tblPr firstRow="1" bandRow="1">
                <a:tableStyleId>{073A0DAA-6AF3-43AB-8588-CEC1D06C72B9}</a:tableStyleId>
              </a:tblPr>
              <a:tblGrid>
                <a:gridCol w="2620790">
                  <a:extLst>
                    <a:ext uri="{9D8B030D-6E8A-4147-A177-3AD203B41FA5}">
                      <a16:colId xmlns:a16="http://schemas.microsoft.com/office/drawing/2014/main" val="3098782832"/>
                    </a:ext>
                  </a:extLst>
                </a:gridCol>
              </a:tblGrid>
              <a:tr h="370840">
                <a:tc>
                  <a:txBody>
                    <a:bodyPr/>
                    <a:lstStyle/>
                    <a:p>
                      <a:r>
                        <a:rPr lang="en-US" sz="2000" dirty="0"/>
                        <a:t>Competitors (Organic)</a:t>
                      </a:r>
                      <a:endParaRPr lang="en-IN" sz="2000" dirty="0"/>
                    </a:p>
                  </a:txBody>
                  <a:tcPr/>
                </a:tc>
                <a:extLst>
                  <a:ext uri="{0D108BD9-81ED-4DB2-BD59-A6C34878D82A}">
                    <a16:rowId xmlns:a16="http://schemas.microsoft.com/office/drawing/2014/main" val="4010830546"/>
                  </a:ext>
                </a:extLst>
              </a:tr>
              <a:tr h="370840">
                <a:tc>
                  <a:txBody>
                    <a:bodyPr/>
                    <a:lstStyle/>
                    <a:p>
                      <a:pPr marL="285750" indent="-285750">
                        <a:buFont typeface="Wingdings" panose="05000000000000000000" pitchFamily="2" charset="2"/>
                        <a:buChar char="v"/>
                      </a:pPr>
                      <a:r>
                        <a:rPr lang="en-US" sz="1800" b="1" dirty="0"/>
                        <a:t>Tally Solutions</a:t>
                      </a:r>
                    </a:p>
                    <a:p>
                      <a:pPr marL="285750" indent="-285750">
                        <a:buFont typeface="Wingdings" panose="05000000000000000000" pitchFamily="2" charset="2"/>
                        <a:buChar char="v"/>
                      </a:pPr>
                      <a:r>
                        <a:rPr lang="en-US" sz="1800" b="1" dirty="0"/>
                        <a:t>Vyapar</a:t>
                      </a:r>
                    </a:p>
                    <a:p>
                      <a:pPr marL="285750" indent="-285750">
                        <a:buFont typeface="Wingdings" panose="05000000000000000000" pitchFamily="2" charset="2"/>
                        <a:buChar char="v"/>
                      </a:pPr>
                      <a:r>
                        <a:rPr lang="en-US" sz="1800" b="1" dirty="0"/>
                        <a:t>myBillBook</a:t>
                      </a:r>
                      <a:endParaRPr lang="en-IN" sz="1800" b="1" dirty="0"/>
                    </a:p>
                  </a:txBody>
                  <a:tcPr anchor="ctr"/>
                </a:tc>
                <a:extLst>
                  <a:ext uri="{0D108BD9-81ED-4DB2-BD59-A6C34878D82A}">
                    <a16:rowId xmlns:a16="http://schemas.microsoft.com/office/drawing/2014/main" val="2274084775"/>
                  </a:ext>
                </a:extLst>
              </a:tr>
            </a:tbl>
          </a:graphicData>
        </a:graphic>
      </p:graphicFrame>
    </p:spTree>
    <p:extLst>
      <p:ext uri="{BB962C8B-B14F-4D97-AF65-F5344CB8AC3E}">
        <p14:creationId xmlns:p14="http://schemas.microsoft.com/office/powerpoint/2010/main" val="2480757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4"/>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txBody>
            <a:bodyPr/>
            <a:lstStyle/>
            <a:p>
              <a:endParaRPr lang="en-IN"/>
            </a:p>
          </p:txBody>
        </p:sp>
      </p:grpSp>
      <p:sp>
        <p:nvSpPr>
          <p:cNvPr id="8" name="TextBox 7">
            <a:extLst>
              <a:ext uri="{FF2B5EF4-FFF2-40B4-BE49-F238E27FC236}">
                <a16:creationId xmlns:a16="http://schemas.microsoft.com/office/drawing/2014/main" id="{85832E1F-960F-47B5-705F-15F847669A97}"/>
              </a:ext>
            </a:extLst>
          </p:cNvPr>
          <p:cNvSpPr txBox="1"/>
          <p:nvPr/>
        </p:nvSpPr>
        <p:spPr>
          <a:xfrm>
            <a:off x="545187" y="-54011"/>
            <a:ext cx="5550813" cy="1025024"/>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Competitor Strategies</a:t>
            </a:r>
          </a:p>
        </p:txBody>
      </p:sp>
      <p:grpSp>
        <p:nvGrpSpPr>
          <p:cNvPr id="10" name="Group 4">
            <a:extLst>
              <a:ext uri="{FF2B5EF4-FFF2-40B4-BE49-F238E27FC236}">
                <a16:creationId xmlns:a16="http://schemas.microsoft.com/office/drawing/2014/main" id="{EEBF2FED-894A-D6D1-F05C-9638E3ACC7F1}"/>
              </a:ext>
            </a:extLst>
          </p:cNvPr>
          <p:cNvGrpSpPr/>
          <p:nvPr/>
        </p:nvGrpSpPr>
        <p:grpSpPr>
          <a:xfrm>
            <a:off x="545187" y="1375277"/>
            <a:ext cx="11038661" cy="4662326"/>
            <a:chOff x="0" y="-47625"/>
            <a:chExt cx="2186727" cy="593463"/>
          </a:xfrm>
        </p:grpSpPr>
        <p:sp>
          <p:nvSpPr>
            <p:cNvPr id="11" name="Freeform 5">
              <a:extLst>
                <a:ext uri="{FF2B5EF4-FFF2-40B4-BE49-F238E27FC236}">
                  <a16:creationId xmlns:a16="http://schemas.microsoft.com/office/drawing/2014/main" id="{4DB15B33-6132-B1E2-1F69-A5409DD10EE5}"/>
                </a:ext>
              </a:extLst>
            </p:cNvPr>
            <p:cNvSpPr/>
            <p:nvPr/>
          </p:nvSpPr>
          <p:spPr>
            <a:xfrm>
              <a:off x="0" y="-47625"/>
              <a:ext cx="2186727" cy="593463"/>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2" name="TextBox 6">
              <a:extLst>
                <a:ext uri="{FF2B5EF4-FFF2-40B4-BE49-F238E27FC236}">
                  <a16:creationId xmlns:a16="http://schemas.microsoft.com/office/drawing/2014/main" id="{B2FF736B-E2DE-9C1B-2C43-CE596316CFC0}"/>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9" name="TextBox 14">
            <a:extLst>
              <a:ext uri="{FF2B5EF4-FFF2-40B4-BE49-F238E27FC236}">
                <a16:creationId xmlns:a16="http://schemas.microsoft.com/office/drawing/2014/main" id="{178D893A-6C1F-CD4B-DB8C-7D911EC6FC9B}"/>
              </a:ext>
            </a:extLst>
          </p:cNvPr>
          <p:cNvSpPr txBox="1"/>
          <p:nvPr/>
        </p:nvSpPr>
        <p:spPr>
          <a:xfrm>
            <a:off x="746423" y="1657449"/>
            <a:ext cx="10636188" cy="4097981"/>
          </a:xfrm>
          <a:prstGeom prst="rect">
            <a:avLst/>
          </a:prstGeom>
        </p:spPr>
        <p:txBody>
          <a:bodyPr wrap="square" lIns="0" tIns="0" rIns="0" bIns="0" rtlCol="0" anchor="t">
            <a:spAutoFit/>
          </a:bodyPr>
          <a:lstStyle/>
          <a:p>
            <a:pPr marL="285750" indent="-285750" algn="just" defTabSz="609630">
              <a:lnSpc>
                <a:spcPct val="150000"/>
              </a:lnSpc>
              <a:spcBef>
                <a:spcPct val="0"/>
              </a:spcBef>
              <a:buFont typeface="Wingdings" panose="05000000000000000000" pitchFamily="2" charset="2"/>
              <a:buChar char="v"/>
            </a:pPr>
            <a:r>
              <a:rPr lang="en-US" sz="2000" b="1" dirty="0">
                <a:latin typeface="Aileron"/>
                <a:ea typeface="Aileron"/>
                <a:cs typeface="Aileron"/>
                <a:sym typeface="Aileron"/>
              </a:rPr>
              <a:t>Competitors offer comprehensive business management with features like GST billing, invoicing, inventory management and e-way billing.</a:t>
            </a:r>
          </a:p>
          <a:p>
            <a:pPr marL="285750" indent="-285750" algn="just" defTabSz="609630">
              <a:lnSpc>
                <a:spcPct val="150000"/>
              </a:lnSpc>
              <a:spcBef>
                <a:spcPct val="0"/>
              </a:spcBef>
              <a:buFont typeface="Wingdings" panose="05000000000000000000" pitchFamily="2" charset="2"/>
              <a:buChar char="v"/>
            </a:pPr>
            <a:r>
              <a:rPr lang="en-US" sz="2000" b="1" dirty="0">
                <a:latin typeface="Aileron"/>
                <a:ea typeface="Aileron"/>
                <a:cs typeface="Aileron"/>
                <a:sym typeface="Aileron"/>
              </a:rPr>
              <a:t>Emphasizing user-friendly interface for small businesses to diverse business needs.</a:t>
            </a:r>
          </a:p>
          <a:p>
            <a:pPr marL="285750" indent="-285750" algn="just" defTabSz="609630">
              <a:lnSpc>
                <a:spcPct val="150000"/>
              </a:lnSpc>
              <a:spcBef>
                <a:spcPct val="0"/>
              </a:spcBef>
              <a:buFont typeface="Wingdings" panose="05000000000000000000" pitchFamily="2" charset="2"/>
              <a:buChar char="v"/>
            </a:pPr>
            <a:r>
              <a:rPr lang="en-US" sz="2000" b="1" dirty="0">
                <a:latin typeface="Aileron"/>
                <a:ea typeface="Aileron"/>
                <a:cs typeface="Aileron"/>
                <a:sym typeface="Aileron"/>
              </a:rPr>
              <a:t>They publish blogs, tutorials, case studies and active presence on social media platforms to engage and educate the potential users and to improve SEO rankings. </a:t>
            </a:r>
          </a:p>
          <a:p>
            <a:pPr marL="285750" indent="-285750" algn="just" defTabSz="609630">
              <a:lnSpc>
                <a:spcPct val="150000"/>
              </a:lnSpc>
              <a:spcBef>
                <a:spcPct val="0"/>
              </a:spcBef>
              <a:buFont typeface="Wingdings" panose="05000000000000000000" pitchFamily="2" charset="2"/>
              <a:buChar char="v"/>
            </a:pPr>
            <a:r>
              <a:rPr lang="en-US" sz="2000" b="1" dirty="0">
                <a:latin typeface="Aileron"/>
                <a:ea typeface="Aileron"/>
                <a:cs typeface="Aileron"/>
                <a:sym typeface="Aileron"/>
              </a:rPr>
              <a:t>Collaborates with industry association and participates in events to increase brand visibility.</a:t>
            </a:r>
          </a:p>
          <a:p>
            <a:pPr marL="285750" indent="-285750" algn="just" defTabSz="609630">
              <a:lnSpc>
                <a:spcPct val="150000"/>
              </a:lnSpc>
              <a:spcBef>
                <a:spcPct val="0"/>
              </a:spcBef>
              <a:buFont typeface="Wingdings" panose="05000000000000000000" pitchFamily="2" charset="2"/>
              <a:buChar char="v"/>
            </a:pPr>
            <a:r>
              <a:rPr lang="en-US" sz="2000" b="1" dirty="0">
                <a:latin typeface="Aileron"/>
                <a:ea typeface="Aileron"/>
                <a:cs typeface="Aileron"/>
                <a:sym typeface="Aileron"/>
              </a:rPr>
              <a:t>They offer extensive customer support, training programs, certification courses and FAQ to assist users.</a:t>
            </a:r>
          </a:p>
        </p:txBody>
      </p:sp>
    </p:spTree>
    <p:extLst>
      <p:ext uri="{BB962C8B-B14F-4D97-AF65-F5344CB8AC3E}">
        <p14:creationId xmlns:p14="http://schemas.microsoft.com/office/powerpoint/2010/main" val="689033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997041"/>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8" name="TextBox 7">
            <a:extLst>
              <a:ext uri="{FF2B5EF4-FFF2-40B4-BE49-F238E27FC236}">
                <a16:creationId xmlns:a16="http://schemas.microsoft.com/office/drawing/2014/main" id="{85832E1F-960F-47B5-705F-15F847669A97}"/>
              </a:ext>
            </a:extLst>
          </p:cNvPr>
          <p:cNvSpPr txBox="1"/>
          <p:nvPr/>
        </p:nvSpPr>
        <p:spPr>
          <a:xfrm>
            <a:off x="545187" y="-54011"/>
            <a:ext cx="8235598" cy="1047338"/>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On-Page SEO Optimization Audit</a:t>
            </a:r>
          </a:p>
        </p:txBody>
      </p:sp>
      <p:grpSp>
        <p:nvGrpSpPr>
          <p:cNvPr id="9" name="Group 4">
            <a:extLst>
              <a:ext uri="{FF2B5EF4-FFF2-40B4-BE49-F238E27FC236}">
                <a16:creationId xmlns:a16="http://schemas.microsoft.com/office/drawing/2014/main" id="{1FC319B5-B7DB-04FA-0511-61E0828C107B}"/>
              </a:ext>
            </a:extLst>
          </p:cNvPr>
          <p:cNvGrpSpPr/>
          <p:nvPr/>
        </p:nvGrpSpPr>
        <p:grpSpPr>
          <a:xfrm>
            <a:off x="605775" y="2085888"/>
            <a:ext cx="7798869" cy="1411783"/>
            <a:chOff x="0" y="0"/>
            <a:chExt cx="2186727" cy="545838"/>
          </a:xfrm>
        </p:grpSpPr>
        <p:sp>
          <p:nvSpPr>
            <p:cNvPr id="10" name="Freeform 5">
              <a:extLst>
                <a:ext uri="{FF2B5EF4-FFF2-40B4-BE49-F238E27FC236}">
                  <a16:creationId xmlns:a16="http://schemas.microsoft.com/office/drawing/2014/main" id="{EC9AA50B-5A68-6956-7845-57C97E27B5D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1" name="TextBox 6">
              <a:extLst>
                <a:ext uri="{FF2B5EF4-FFF2-40B4-BE49-F238E27FC236}">
                  <a16:creationId xmlns:a16="http://schemas.microsoft.com/office/drawing/2014/main" id="{1423788B-ED02-5FD5-C22E-1FC9BD19E54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TextBox 6">
            <a:extLst>
              <a:ext uri="{FF2B5EF4-FFF2-40B4-BE49-F238E27FC236}">
                <a16:creationId xmlns:a16="http://schemas.microsoft.com/office/drawing/2014/main" id="{81083275-9A51-FF0C-02BB-CD73B8841316}"/>
              </a:ext>
            </a:extLst>
          </p:cNvPr>
          <p:cNvSpPr txBox="1"/>
          <p:nvPr/>
        </p:nvSpPr>
        <p:spPr>
          <a:xfrm>
            <a:off x="761457" y="2575885"/>
            <a:ext cx="7643187" cy="788036"/>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800" b="1" i="0" u="none" strike="noStrike" kern="1200" cap="none" spc="0" normalizeH="0" baseline="0" noProof="0" dirty="0">
                <a:ln>
                  <a:noFill/>
                </a:ln>
                <a:effectLst/>
                <a:uLnTx/>
                <a:uFillTx/>
                <a:latin typeface="Calibri"/>
                <a:ea typeface="Times New Roman" panose="02020603050405020304" pitchFamily="18" charset="0"/>
                <a:cs typeface="+mn-cs"/>
              </a:rPr>
              <a:t>Retail Billing Software – </a:t>
            </a:r>
            <a:r>
              <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hlinkClick r:id="rId8"/>
              </a:rPr>
              <a:t>https://justbilling.in/retail-billing-software/</a:t>
            </a:r>
            <a:endPar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800" b="1" i="0" u="none" strike="noStrike" kern="1200" cap="none" spc="0" normalizeH="0" baseline="0" noProof="0" dirty="0">
                <a:ln>
                  <a:noFill/>
                </a:ln>
                <a:effectLst/>
                <a:uLnTx/>
                <a:uFillTx/>
                <a:latin typeface="Calibri"/>
                <a:ea typeface="Times New Roman" panose="02020603050405020304" pitchFamily="18" charset="0"/>
                <a:cs typeface="+mn-cs"/>
              </a:rPr>
              <a:t>Restaurant Billing Software – </a:t>
            </a:r>
            <a:r>
              <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hlinkClick r:id="rId9"/>
              </a:rPr>
              <a:t>https://justbilling.in/restaurant-billing-software/</a:t>
            </a:r>
            <a:endPar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endParaRPr>
          </a:p>
        </p:txBody>
      </p:sp>
      <p:sp>
        <p:nvSpPr>
          <p:cNvPr id="13" name="TextBox 6">
            <a:extLst>
              <a:ext uri="{FF2B5EF4-FFF2-40B4-BE49-F238E27FC236}">
                <a16:creationId xmlns:a16="http://schemas.microsoft.com/office/drawing/2014/main" id="{558F72DF-89E2-05EC-9141-875B20FC398F}"/>
              </a:ext>
            </a:extLst>
          </p:cNvPr>
          <p:cNvSpPr txBox="1"/>
          <p:nvPr/>
        </p:nvSpPr>
        <p:spPr>
          <a:xfrm>
            <a:off x="3449496" y="2085888"/>
            <a:ext cx="267227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effectLst/>
                <a:uLnTx/>
                <a:uFillTx/>
                <a:latin typeface="Poppins" panose="00000500000000000000" pitchFamily="2" charset="0"/>
                <a:ea typeface="Times New Roman" panose="02020603050405020304" pitchFamily="18" charset="0"/>
                <a:cs typeface="Poppins" panose="00000500000000000000" pitchFamily="2" charset="0"/>
              </a:rPr>
              <a:t>Audited Web Pages</a:t>
            </a:r>
          </a:p>
        </p:txBody>
      </p:sp>
      <p:sp>
        <p:nvSpPr>
          <p:cNvPr id="14" name="TextBox 6">
            <a:extLst>
              <a:ext uri="{FF2B5EF4-FFF2-40B4-BE49-F238E27FC236}">
                <a16:creationId xmlns:a16="http://schemas.microsoft.com/office/drawing/2014/main" id="{1A901657-B252-DE60-6DCC-2A7426205C4B}"/>
              </a:ext>
            </a:extLst>
          </p:cNvPr>
          <p:cNvSpPr txBox="1"/>
          <p:nvPr/>
        </p:nvSpPr>
        <p:spPr>
          <a:xfrm>
            <a:off x="605775" y="1021734"/>
            <a:ext cx="8235598" cy="879728"/>
          </a:xfrm>
          <a:prstGeom prst="rect">
            <a:avLst/>
          </a:prstGeom>
        </p:spPr>
        <p:txBody>
          <a:bodyPr wrap="square" lIns="0" tIns="0" rIns="0" bIns="0" rtlCol="0" anchor="t">
            <a:spAutoFit/>
          </a:bodyPr>
          <a:lstStyle/>
          <a:p>
            <a:pPr algn="just">
              <a:lnSpc>
                <a:spcPct val="150000"/>
              </a:lnSpc>
            </a:pPr>
            <a:r>
              <a:rPr lang="en-IN" sz="2000" b="1" dirty="0">
                <a:solidFill>
                  <a:schemeClr val="bg1"/>
                </a:solidFill>
                <a:latin typeface="Poppins" panose="00000500000000000000" pitchFamily="2" charset="0"/>
                <a:ea typeface="Times New Roman" panose="02020603050405020304" pitchFamily="18" charset="0"/>
                <a:cs typeface="Poppins" panose="00000500000000000000" pitchFamily="2" charset="0"/>
              </a:rPr>
              <a:t>O</a:t>
            </a: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nline Tools Used: SEO Meta Extension and SEO Analyzer </a:t>
            </a:r>
          </a:p>
          <a:p>
            <a:pPr algn="just">
              <a:lnSpc>
                <a:spcPct val="150000"/>
              </a:lnSpc>
            </a:pP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SEO Analyzer - </a:t>
            </a: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hlinkClick r:id="rId10"/>
              </a:rPr>
              <a:t>https://rankmath.com/tools/seo-analyzer/</a:t>
            </a:r>
            <a:endPar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endParaRPr>
          </a:p>
        </p:txBody>
      </p:sp>
      <p:sp>
        <p:nvSpPr>
          <p:cNvPr id="15" name="TextBox 14">
            <a:extLst>
              <a:ext uri="{FF2B5EF4-FFF2-40B4-BE49-F238E27FC236}">
                <a16:creationId xmlns:a16="http://schemas.microsoft.com/office/drawing/2014/main" id="{8E83D4B0-176A-6126-DBD7-29423F26B090}"/>
              </a:ext>
            </a:extLst>
          </p:cNvPr>
          <p:cNvSpPr txBox="1"/>
          <p:nvPr/>
        </p:nvSpPr>
        <p:spPr>
          <a:xfrm>
            <a:off x="981581" y="3692475"/>
            <a:ext cx="5404307" cy="2722284"/>
          </a:xfrm>
          <a:prstGeom prst="rect">
            <a:avLst/>
          </a:prstGeom>
        </p:spPr>
        <p:txBody>
          <a:bodyPr wrap="square" lIns="0" tIns="0" rIns="0" bIns="0" rtlCol="0" anchor="t">
            <a:spAutoFit/>
          </a:bodyPr>
          <a:lstStyle/>
          <a:p>
            <a:pPr defTabSz="609630">
              <a:lnSpc>
                <a:spcPct val="150000"/>
              </a:lnSpc>
              <a:spcBef>
                <a:spcPct val="0"/>
              </a:spcBef>
            </a:pPr>
            <a:r>
              <a:rPr lang="en-US" sz="2000" dirty="0">
                <a:solidFill>
                  <a:srgbClr val="FFFFFF"/>
                </a:solidFill>
                <a:latin typeface="Aileron"/>
                <a:ea typeface="Aileron"/>
                <a:cs typeface="Aileron"/>
                <a:sym typeface="Aileron"/>
              </a:rPr>
              <a:t>On-Page SEO Optimization Audit Includes</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ileron"/>
                <a:ea typeface="Aileron"/>
                <a:cs typeface="Aileron"/>
                <a:sym typeface="Aileron"/>
              </a:rPr>
              <a:t>Title Tags</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ileron"/>
                <a:ea typeface="Aileron"/>
                <a:cs typeface="Aileron"/>
                <a:sym typeface="Aileron"/>
              </a:rPr>
              <a:t>Meta Descriptions</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ileron"/>
                <a:ea typeface="Aileron"/>
                <a:cs typeface="Aileron"/>
                <a:sym typeface="Aileron"/>
              </a:rPr>
              <a:t>Keywords Usage</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ileron"/>
                <a:ea typeface="Aileron"/>
                <a:cs typeface="Aileron"/>
                <a:sym typeface="Aileron"/>
              </a:rPr>
              <a:t>Internal/External linking</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ileron"/>
                <a:ea typeface="Aileron"/>
                <a:cs typeface="Aileron"/>
                <a:sym typeface="Aileron"/>
              </a:rPr>
              <a:t>Image Optimization</a:t>
            </a:r>
          </a:p>
        </p:txBody>
      </p:sp>
    </p:spTree>
    <p:extLst>
      <p:ext uri="{BB962C8B-B14F-4D97-AF65-F5344CB8AC3E}">
        <p14:creationId xmlns:p14="http://schemas.microsoft.com/office/powerpoint/2010/main" val="1570596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9" name="TextBox 8">
            <a:extLst>
              <a:ext uri="{FF2B5EF4-FFF2-40B4-BE49-F238E27FC236}">
                <a16:creationId xmlns:a16="http://schemas.microsoft.com/office/drawing/2014/main" id="{F0A69C0B-4D02-E7A3-9839-077C810541F2}"/>
              </a:ext>
            </a:extLst>
          </p:cNvPr>
          <p:cNvSpPr txBox="1"/>
          <p:nvPr/>
        </p:nvSpPr>
        <p:spPr>
          <a:xfrm>
            <a:off x="587647" y="141241"/>
            <a:ext cx="4359633" cy="1013419"/>
          </a:xfrm>
          <a:prstGeom prst="rect">
            <a:avLst/>
          </a:prstGeom>
        </p:spPr>
        <p:txBody>
          <a:bodyPr wrap="square" lIns="0" tIns="0" rIns="0" bIns="0" rtlCol="0" anchor="t">
            <a:spAutoFit/>
          </a:bodyPr>
          <a:lstStyle/>
          <a:p>
            <a:pPr defTabSz="609630">
              <a:lnSpc>
                <a:spcPts val="9240"/>
              </a:lnSpc>
            </a:pPr>
            <a:r>
              <a:rPr lang="en-US" sz="4400" b="1" spc="-150" dirty="0">
                <a:solidFill>
                  <a:srgbClr val="FFFFFF"/>
                </a:solidFill>
                <a:latin typeface="Anantason Semi-Bold"/>
                <a:ea typeface="Anantason Semi-Bold"/>
                <a:cs typeface="Anantason Semi-Bold"/>
                <a:sym typeface="Anantason Semi-Bold"/>
              </a:rPr>
              <a:t>Table of Contents</a:t>
            </a:r>
          </a:p>
        </p:txBody>
      </p:sp>
      <p:sp>
        <p:nvSpPr>
          <p:cNvPr id="20" name="TextBox 14">
            <a:extLst>
              <a:ext uri="{FF2B5EF4-FFF2-40B4-BE49-F238E27FC236}">
                <a16:creationId xmlns:a16="http://schemas.microsoft.com/office/drawing/2014/main" id="{4600125F-6E0C-3A15-811E-4C342035603B}"/>
              </a:ext>
            </a:extLst>
          </p:cNvPr>
          <p:cNvSpPr txBox="1"/>
          <p:nvPr/>
        </p:nvSpPr>
        <p:spPr>
          <a:xfrm>
            <a:off x="750662" y="1644116"/>
            <a:ext cx="5345338" cy="4342856"/>
          </a:xfrm>
          <a:prstGeom prst="rect">
            <a:avLst/>
          </a:prstGeom>
        </p:spPr>
        <p:txBody>
          <a:bodyPr wrap="square" lIns="0" tIns="0" rIns="0" bIns="0" rtlCol="0" anchor="t">
            <a:spAutoFit/>
          </a:bodyPr>
          <a:lstStyle/>
          <a:p>
            <a:pPr marL="285750" indent="-285750" defTabSz="609630">
              <a:lnSpc>
                <a:spcPct val="150000"/>
              </a:lnSpc>
              <a:spcBef>
                <a:spcPct val="0"/>
              </a:spcBef>
              <a:buFont typeface="Wingdings" panose="05000000000000000000" pitchFamily="2" charset="2"/>
              <a:buChar char="v"/>
            </a:pPr>
            <a:r>
              <a:rPr lang="en-US" sz="2400" b="1" dirty="0">
                <a:solidFill>
                  <a:srgbClr val="FFFFFF"/>
                </a:solidFill>
                <a:latin typeface="Aileron"/>
                <a:ea typeface="Aileron"/>
                <a:cs typeface="Aileron"/>
                <a:sym typeface="Aileron"/>
              </a:rPr>
              <a:t>Project Objective</a:t>
            </a:r>
          </a:p>
          <a:p>
            <a:pPr marL="285750" indent="-285750" defTabSz="609630">
              <a:lnSpc>
                <a:spcPct val="150000"/>
              </a:lnSpc>
              <a:spcBef>
                <a:spcPct val="0"/>
              </a:spcBef>
              <a:buFont typeface="Wingdings" panose="05000000000000000000" pitchFamily="2" charset="2"/>
              <a:buChar char="v"/>
            </a:pPr>
            <a:r>
              <a:rPr lang="en-US" sz="2400" b="1" dirty="0">
                <a:solidFill>
                  <a:srgbClr val="FFFFFF"/>
                </a:solidFill>
                <a:latin typeface="Aileron"/>
                <a:ea typeface="Aileron"/>
                <a:cs typeface="Aileron"/>
                <a:sym typeface="Aileron"/>
              </a:rPr>
              <a:t>Company and it’s description</a:t>
            </a:r>
          </a:p>
          <a:p>
            <a:pPr marL="285750" indent="-285750" defTabSz="609630">
              <a:lnSpc>
                <a:spcPct val="150000"/>
              </a:lnSpc>
              <a:spcBef>
                <a:spcPct val="0"/>
              </a:spcBef>
              <a:buFont typeface="Wingdings" panose="05000000000000000000" pitchFamily="2" charset="2"/>
              <a:buChar char="v"/>
            </a:pPr>
            <a:r>
              <a:rPr lang="en-US" sz="2400" b="1" dirty="0">
                <a:solidFill>
                  <a:srgbClr val="FFFFFF"/>
                </a:solidFill>
                <a:latin typeface="Aileron"/>
                <a:ea typeface="Aileron"/>
                <a:cs typeface="Aileron"/>
                <a:sym typeface="Aileron"/>
              </a:rPr>
              <a:t>Project Tasks</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badi" panose="020B0604020104020204" pitchFamily="34" charset="0"/>
                <a:ea typeface="Aileron"/>
                <a:cs typeface="Aileron"/>
                <a:sym typeface="Aileron"/>
              </a:rPr>
              <a:t>Initial Audit (SEO)</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badi" panose="020B0604020104020204" pitchFamily="34" charset="0"/>
                <a:ea typeface="Aileron"/>
                <a:cs typeface="Aileron"/>
                <a:sym typeface="Aileron"/>
              </a:rPr>
              <a:t>Keyword Research</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badi" panose="020B0604020104020204" pitchFamily="34" charset="0"/>
                <a:ea typeface="Aileron"/>
                <a:cs typeface="Aileron"/>
                <a:sym typeface="Aileron"/>
              </a:rPr>
              <a:t>On-Page SEO Optimization Audit</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badi" panose="020B0604020104020204" pitchFamily="34" charset="0"/>
                <a:ea typeface="Aileron"/>
                <a:cs typeface="Aileron"/>
                <a:sym typeface="Aileron"/>
              </a:rPr>
              <a:t>Technical SEO</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badi" panose="020B0604020104020204" pitchFamily="34" charset="0"/>
                <a:ea typeface="Aileron"/>
                <a:cs typeface="Aileron"/>
                <a:sym typeface="Aileron"/>
              </a:rPr>
              <a:t>Content Strategy</a:t>
            </a:r>
          </a:p>
          <a:p>
            <a:pPr marL="1257300" lvl="2" indent="-342900" defTabSz="609630">
              <a:lnSpc>
                <a:spcPct val="150000"/>
              </a:lnSpc>
              <a:spcBef>
                <a:spcPct val="0"/>
              </a:spcBef>
              <a:buFont typeface="Wingdings" panose="05000000000000000000" pitchFamily="2" charset="2"/>
              <a:buChar char="Ø"/>
            </a:pPr>
            <a:r>
              <a:rPr lang="en-US" sz="2000" dirty="0">
                <a:solidFill>
                  <a:srgbClr val="FFFFFF"/>
                </a:solidFill>
                <a:latin typeface="Abadi" panose="020B0604020104020204" pitchFamily="34" charset="0"/>
                <a:ea typeface="Aileron"/>
                <a:cs typeface="Aileron"/>
                <a:sym typeface="Aileron"/>
              </a:rPr>
              <a:t>SEO Strategy and Recommendation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9" name="TextBox 8">
            <a:extLst>
              <a:ext uri="{FF2B5EF4-FFF2-40B4-BE49-F238E27FC236}">
                <a16:creationId xmlns:a16="http://schemas.microsoft.com/office/drawing/2014/main" id="{A6744F74-ABFA-2AA4-988F-71254B48EF24}"/>
              </a:ext>
            </a:extLst>
          </p:cNvPr>
          <p:cNvSpPr txBox="1"/>
          <p:nvPr/>
        </p:nvSpPr>
        <p:spPr>
          <a:xfrm>
            <a:off x="545187" y="-54011"/>
            <a:ext cx="10482204" cy="1013419"/>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Retail Billing Software On-Page SEO Audit</a:t>
            </a:r>
          </a:p>
        </p:txBody>
      </p:sp>
      <p:sp>
        <p:nvSpPr>
          <p:cNvPr id="10" name="TextBox 6">
            <a:extLst>
              <a:ext uri="{FF2B5EF4-FFF2-40B4-BE49-F238E27FC236}">
                <a16:creationId xmlns:a16="http://schemas.microsoft.com/office/drawing/2014/main" id="{8BF6CBD6-5AB7-A374-3B01-BD034728881A}"/>
              </a:ext>
            </a:extLst>
          </p:cNvPr>
          <p:cNvSpPr txBox="1"/>
          <p:nvPr/>
        </p:nvSpPr>
        <p:spPr>
          <a:xfrm>
            <a:off x="608152" y="1149001"/>
            <a:ext cx="913317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chemeClr val="bg1"/>
                </a:solidFill>
                <a:effectLst/>
                <a:uLnTx/>
                <a:uFillTx/>
                <a:latin typeface="Poppins" panose="00000500000000000000" pitchFamily="2" charset="0"/>
                <a:ea typeface="Times New Roman" panose="02020603050405020304" pitchFamily="18" charset="0"/>
                <a:cs typeface="Poppins" panose="00000500000000000000" pitchFamily="2" charset="0"/>
              </a:rPr>
              <a:t>Retail Billing Software – </a:t>
            </a: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hlinkClick r:id="rId8"/>
              </a:rPr>
              <a:t>https://justbilling.in/retail-billing-software/</a:t>
            </a:r>
            <a:endPar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endParaRPr>
          </a:p>
        </p:txBody>
      </p:sp>
      <p:graphicFrame>
        <p:nvGraphicFramePr>
          <p:cNvPr id="11" name="Table 5">
            <a:extLst>
              <a:ext uri="{FF2B5EF4-FFF2-40B4-BE49-F238E27FC236}">
                <a16:creationId xmlns:a16="http://schemas.microsoft.com/office/drawing/2014/main" id="{61E054CE-DC9B-A639-CD07-7353F081BD6C}"/>
              </a:ext>
            </a:extLst>
          </p:cNvPr>
          <p:cNvGraphicFramePr>
            <a:graphicFrameLocks noGrp="1"/>
          </p:cNvGraphicFramePr>
          <p:nvPr>
            <p:extLst>
              <p:ext uri="{D42A27DB-BD31-4B8C-83A1-F6EECF244321}">
                <p14:modId xmlns:p14="http://schemas.microsoft.com/office/powerpoint/2010/main" val="1204083325"/>
              </p:ext>
            </p:extLst>
          </p:nvPr>
        </p:nvGraphicFramePr>
        <p:xfrm>
          <a:off x="440223" y="1243113"/>
          <a:ext cx="11311554" cy="5220305"/>
        </p:xfrm>
        <a:graphic>
          <a:graphicData uri="http://schemas.openxmlformats.org/drawingml/2006/table">
            <a:tbl>
              <a:tblPr firstRow="1" bandRow="1">
                <a:tableStyleId>{073A0DAA-6AF3-43AB-8588-CEC1D06C72B9}</a:tableStyleId>
              </a:tblPr>
              <a:tblGrid>
                <a:gridCol w="2587224">
                  <a:extLst>
                    <a:ext uri="{9D8B030D-6E8A-4147-A177-3AD203B41FA5}">
                      <a16:colId xmlns:a16="http://schemas.microsoft.com/office/drawing/2014/main" val="3537439149"/>
                    </a:ext>
                  </a:extLst>
                </a:gridCol>
                <a:gridCol w="1195901">
                  <a:extLst>
                    <a:ext uri="{9D8B030D-6E8A-4147-A177-3AD203B41FA5}">
                      <a16:colId xmlns:a16="http://schemas.microsoft.com/office/drawing/2014/main" val="1196916023"/>
                    </a:ext>
                  </a:extLst>
                </a:gridCol>
                <a:gridCol w="7528429">
                  <a:extLst>
                    <a:ext uri="{9D8B030D-6E8A-4147-A177-3AD203B41FA5}">
                      <a16:colId xmlns:a16="http://schemas.microsoft.com/office/drawing/2014/main" val="45539890"/>
                    </a:ext>
                  </a:extLst>
                </a:gridCol>
              </a:tblGrid>
              <a:tr h="406328">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451087">
                <a:tc>
                  <a:txBody>
                    <a:bodyPr/>
                    <a:lstStyle/>
                    <a:p>
                      <a:pPr algn="l"/>
                      <a:r>
                        <a:rPr lang="en-US" sz="1600" b="1" dirty="0"/>
                        <a:t>Keywords</a:t>
                      </a:r>
                      <a:endParaRPr lang="en-IN" sz="1600" b="1" dirty="0"/>
                    </a:p>
                  </a:txBody>
                  <a:tcPr anchor="ctr"/>
                </a:tc>
                <a:tc>
                  <a:txBody>
                    <a:bodyPr/>
                    <a:lstStyle/>
                    <a:p>
                      <a:pPr algn="ctr"/>
                      <a:endParaRPr lang="en-IN" sz="1600" b="1" dirty="0"/>
                    </a:p>
                  </a:txBody>
                  <a:tcPr/>
                </a:tc>
                <a:tc>
                  <a:txBody>
                    <a:bodyPr/>
                    <a:lstStyle/>
                    <a:p>
                      <a:pPr algn="l"/>
                      <a:r>
                        <a:rPr lang="en-US" sz="1400" b="1" dirty="0"/>
                        <a:t>No keywords found on this particular page.</a:t>
                      </a:r>
                      <a:endParaRPr lang="en-IN" sz="1400" b="1" dirty="0"/>
                    </a:p>
                  </a:txBody>
                  <a:tcPr/>
                </a:tc>
                <a:extLst>
                  <a:ext uri="{0D108BD9-81ED-4DB2-BD59-A6C34878D82A}">
                    <a16:rowId xmlns:a16="http://schemas.microsoft.com/office/drawing/2014/main" val="3138227522"/>
                  </a:ext>
                </a:extLst>
              </a:tr>
              <a:tr h="811150">
                <a:tc>
                  <a:txBody>
                    <a:bodyPr/>
                    <a:lstStyle/>
                    <a:p>
                      <a:pPr algn="l"/>
                      <a:r>
                        <a:rPr lang="en-US" sz="1600" b="1" kern="1200" dirty="0">
                          <a:solidFill>
                            <a:schemeClr val="dk1"/>
                          </a:solidFill>
                        </a:rPr>
                        <a:t>SEO Description</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rPr>
                        <a:t>Meta description found with 173 </a:t>
                      </a:r>
                      <a:r>
                        <a:rPr lang="en-US" sz="1400" b="1" kern="1200" dirty="0">
                          <a:solidFill>
                            <a:schemeClr val="dk1"/>
                          </a:solidFill>
                          <a:latin typeface="+mn-lt"/>
                          <a:ea typeface="+mn-ea"/>
                          <a:cs typeface="+mn-cs"/>
                        </a:rPr>
                        <a:t>characters. Most search engines will truncate meta description to 160 characters. Just Billing Retail Invoicing &amp; Billing App provides a faster billing experience for retailers &amp; Business owners. All-in-one tools for smooth Retail operations for invoicing</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9744070"/>
                  </a:ext>
                </a:extLst>
              </a:tr>
              <a:tr h="531353">
                <a:tc>
                  <a:txBody>
                    <a:bodyPr/>
                    <a:lstStyle/>
                    <a:p>
                      <a:pPr algn="l"/>
                      <a:r>
                        <a:rPr lang="en-US" sz="1600" b="1" kern="1200" dirty="0">
                          <a:solidFill>
                            <a:schemeClr val="dk1"/>
                          </a:solidFill>
                        </a:rPr>
                        <a:t>H1 Heading</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No H1 tag found on this particular page. For the best SEO results there should be exactly one H1 tag on each page.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1385470541"/>
                  </a:ext>
                </a:extLst>
              </a:tr>
              <a:tr h="750145">
                <a:tc>
                  <a:txBody>
                    <a:bodyPr/>
                    <a:lstStyle/>
                    <a:p>
                      <a:pPr algn="l"/>
                      <a:r>
                        <a:rPr lang="en-US" sz="1600" b="1" kern="1200" dirty="0">
                          <a:solidFill>
                            <a:schemeClr val="dk1"/>
                          </a:solidFill>
                        </a:rPr>
                        <a:t>H2 Headings</a:t>
                      </a:r>
                      <a:endParaRPr lang="en-IN" sz="1600" b="1" kern="1200" dirty="0">
                        <a:solidFill>
                          <a:schemeClr val="dk1"/>
                        </a:solidFill>
                        <a:latin typeface="+mn-lt"/>
                        <a:ea typeface="+mn-ea"/>
                        <a:cs typeface="+mn-cs"/>
                      </a:endParaRPr>
                    </a:p>
                  </a:txBody>
                  <a:tcPr anchor="ctr"/>
                </a:tc>
                <a:tc>
                  <a:txBody>
                    <a:bodyPr/>
                    <a:lstStyle/>
                    <a:p>
                      <a:pPr algn="ctr"/>
                      <a:endParaRPr lang="en-IN" sz="1600" b="1" kern="1200" dirty="0">
                        <a:solidFill>
                          <a:schemeClr val="dk1"/>
                        </a:solidFill>
                        <a:latin typeface="+mn-lt"/>
                        <a:ea typeface="+mn-ea"/>
                        <a:cs typeface="+mn-cs"/>
                      </a:endParaRPr>
                    </a:p>
                  </a:txBody>
                  <a:tcPr/>
                </a:tc>
                <a:tc>
                  <a:txBody>
                    <a:bodyPr/>
                    <a:lstStyle/>
                    <a:p>
                      <a:pPr algn="l"/>
                      <a:r>
                        <a:rPr lang="en-US" sz="1400" b="1" kern="1200" dirty="0">
                          <a:solidFill>
                            <a:schemeClr val="dk1"/>
                          </a:solidFill>
                        </a:rPr>
                        <a:t>One or more H2 tags were found on your homepage. Retail Billing Software, Enhance Customer Experience: Retail Billing Software, Reliable Retail Billing Solutions, Serve Your Drinks with Efficiency and Ease, Professional Services Need Professional Solutions </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4133441620"/>
                  </a:ext>
                </a:extLst>
              </a:tr>
              <a:tr h="375072">
                <a:tc>
                  <a:txBody>
                    <a:bodyPr/>
                    <a:lstStyle/>
                    <a:p>
                      <a:pPr algn="l"/>
                      <a:r>
                        <a:rPr lang="en-US" sz="1600" b="1" kern="1200" dirty="0">
                          <a:solidFill>
                            <a:schemeClr val="dk1"/>
                          </a:solidFill>
                        </a:rPr>
                        <a:t>Image ALT Attributes</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Total of 42 images found where as 1 image didn’t have an alt attribute and 40 images didn’t have a title.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423413953"/>
                  </a:ext>
                </a:extLst>
              </a:tr>
              <a:tr h="689376">
                <a:tc>
                  <a:txBody>
                    <a:bodyPr/>
                    <a:lstStyle/>
                    <a:p>
                      <a:pPr algn="l"/>
                      <a:r>
                        <a:rPr lang="en-US" sz="1600" b="1" kern="1200" dirty="0">
                          <a:solidFill>
                            <a:schemeClr val="dk1"/>
                          </a:solidFill>
                        </a:rPr>
                        <a:t>Keywords in Title &amp; Description</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rPr>
                        <a:t>No keywords found for Title &amp; Description for this particular page.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74212919"/>
                  </a:ext>
                </a:extLst>
              </a:tr>
              <a:tr h="531353">
                <a:tc>
                  <a:txBody>
                    <a:bodyPr/>
                    <a:lstStyle/>
                    <a:p>
                      <a:pPr algn="l"/>
                      <a:r>
                        <a:rPr lang="en-US" sz="1600" b="1" kern="1200" dirty="0">
                          <a:solidFill>
                            <a:schemeClr val="dk1"/>
                          </a:solidFill>
                        </a:rPr>
                        <a:t>Links Ratio</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332 total links were found on this particular page. 63 were unique links where as out of which 45 unique links are internal and 18 unique links were external.</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757643603"/>
                  </a:ext>
                </a:extLst>
              </a:tr>
              <a:tr h="531353">
                <a:tc>
                  <a:txBody>
                    <a:bodyPr/>
                    <a:lstStyle/>
                    <a:p>
                      <a:pPr algn="l"/>
                      <a:r>
                        <a:rPr lang="en-US" sz="1600" b="1" kern="1200" dirty="0">
                          <a:solidFill>
                            <a:schemeClr val="dk1"/>
                          </a:solidFill>
                        </a:rPr>
                        <a:t>SEO Title</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The title of the homepage has 71 characters which is not within the acceptable range.</a:t>
                      </a:r>
                      <a:br>
                        <a:rPr lang="en-US" sz="1400" b="1" kern="1200" dirty="0">
                          <a:solidFill>
                            <a:schemeClr val="dk1"/>
                          </a:solidFill>
                          <a:latin typeface="+mn-lt"/>
                          <a:ea typeface="+mn-ea"/>
                          <a:cs typeface="+mn-cs"/>
                        </a:rPr>
                      </a:br>
                      <a:r>
                        <a:rPr lang="en-US" sz="1400" b="1" kern="1200" dirty="0">
                          <a:solidFill>
                            <a:schemeClr val="dk1"/>
                          </a:solidFill>
                          <a:latin typeface="+mn-lt"/>
                          <a:ea typeface="+mn-ea"/>
                          <a:cs typeface="+mn-cs"/>
                        </a:rPr>
                        <a:t>Just Billing Retail Invoicing &amp; Billing Software: Simplify transactions</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724283753"/>
                  </a:ext>
                </a:extLst>
              </a:tr>
            </a:tbl>
          </a:graphicData>
        </a:graphic>
      </p:graphicFrame>
      <p:pic>
        <p:nvPicPr>
          <p:cNvPr id="12" name="Graphic 11" descr="Checkmark with solid fill">
            <a:extLst>
              <a:ext uri="{FF2B5EF4-FFF2-40B4-BE49-F238E27FC236}">
                <a16:creationId xmlns:a16="http://schemas.microsoft.com/office/drawing/2014/main" id="{53810C0C-1341-0067-F81C-F180558BB18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82730" y="3602207"/>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3" name="Graphic 12" descr="Close with solid fill">
            <a:extLst>
              <a:ext uri="{FF2B5EF4-FFF2-40B4-BE49-F238E27FC236}">
                <a16:creationId xmlns:a16="http://schemas.microsoft.com/office/drawing/2014/main" id="{CA854F4D-1981-178E-8A08-C85F1D7D992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31859" y="2254330"/>
            <a:ext cx="457200" cy="457200"/>
          </a:xfrm>
          <a:prstGeom prst="rect">
            <a:avLst/>
          </a:prstGeom>
        </p:spPr>
      </p:pic>
      <p:pic>
        <p:nvPicPr>
          <p:cNvPr id="15" name="Graphic 14" descr="Close with solid fill">
            <a:extLst>
              <a:ext uri="{FF2B5EF4-FFF2-40B4-BE49-F238E27FC236}">
                <a16:creationId xmlns:a16="http://schemas.microsoft.com/office/drawing/2014/main" id="{2E358634-724A-DD47-29FB-FC2426B98E5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20661" y="1632441"/>
            <a:ext cx="457200" cy="457200"/>
          </a:xfrm>
          <a:prstGeom prst="rect">
            <a:avLst/>
          </a:prstGeom>
        </p:spPr>
      </p:pic>
      <p:pic>
        <p:nvPicPr>
          <p:cNvPr id="21" name="Graphic 20" descr="Close with solid fill">
            <a:extLst>
              <a:ext uri="{FF2B5EF4-FFF2-40B4-BE49-F238E27FC236}">
                <a16:creationId xmlns:a16="http://schemas.microsoft.com/office/drawing/2014/main" id="{EE8A31BB-EFB2-C3FB-388F-CE42B55A6ED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29827" y="2941596"/>
            <a:ext cx="457200" cy="457200"/>
          </a:xfrm>
          <a:prstGeom prst="rect">
            <a:avLst/>
          </a:prstGeom>
        </p:spPr>
      </p:pic>
      <p:pic>
        <p:nvPicPr>
          <p:cNvPr id="22" name="Graphic 21" descr="Close with solid fill">
            <a:extLst>
              <a:ext uri="{FF2B5EF4-FFF2-40B4-BE49-F238E27FC236}">
                <a16:creationId xmlns:a16="http://schemas.microsoft.com/office/drawing/2014/main" id="{F18A277B-CB40-FC31-7DB5-11D228FBEB3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44722" y="4242389"/>
            <a:ext cx="457199" cy="457199"/>
          </a:xfrm>
          <a:prstGeom prst="rect">
            <a:avLst/>
          </a:prstGeom>
        </p:spPr>
      </p:pic>
      <p:pic>
        <p:nvPicPr>
          <p:cNvPr id="23" name="Graphic 22" descr="Close with solid fill">
            <a:extLst>
              <a:ext uri="{FF2B5EF4-FFF2-40B4-BE49-F238E27FC236}">
                <a16:creationId xmlns:a16="http://schemas.microsoft.com/office/drawing/2014/main" id="{30E4B727-48B5-7169-46B9-08DF0BFB9D7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23786" y="4789782"/>
            <a:ext cx="457200" cy="457200"/>
          </a:xfrm>
          <a:prstGeom prst="rect">
            <a:avLst/>
          </a:prstGeom>
        </p:spPr>
      </p:pic>
      <p:pic>
        <p:nvPicPr>
          <p:cNvPr id="24" name="Graphic 23" descr="Close with solid fill">
            <a:extLst>
              <a:ext uri="{FF2B5EF4-FFF2-40B4-BE49-F238E27FC236}">
                <a16:creationId xmlns:a16="http://schemas.microsoft.com/office/drawing/2014/main" id="{A47AD18C-CF54-7271-B12B-B62ECC66DF6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40041" y="5928895"/>
            <a:ext cx="457200" cy="457200"/>
          </a:xfrm>
          <a:prstGeom prst="rect">
            <a:avLst/>
          </a:prstGeom>
        </p:spPr>
      </p:pic>
      <p:pic>
        <p:nvPicPr>
          <p:cNvPr id="25" name="Graphic 24" descr="Checkmark with solid fill">
            <a:extLst>
              <a:ext uri="{FF2B5EF4-FFF2-40B4-BE49-F238E27FC236}">
                <a16:creationId xmlns:a16="http://schemas.microsoft.com/office/drawing/2014/main" id="{13306A78-F6E3-DFBD-5AF9-CE94B2FFF9C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95517" y="5446957"/>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3757248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9" name="TextBox 8">
            <a:extLst>
              <a:ext uri="{FF2B5EF4-FFF2-40B4-BE49-F238E27FC236}">
                <a16:creationId xmlns:a16="http://schemas.microsoft.com/office/drawing/2014/main" id="{A6744F74-ABFA-2AA4-988F-71254B48EF24}"/>
              </a:ext>
            </a:extLst>
          </p:cNvPr>
          <p:cNvSpPr txBox="1"/>
          <p:nvPr/>
        </p:nvSpPr>
        <p:spPr>
          <a:xfrm>
            <a:off x="213453" y="-160406"/>
            <a:ext cx="11765094" cy="1013419"/>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Restaurant Billing Software On-Page SEO Audit</a:t>
            </a:r>
          </a:p>
        </p:txBody>
      </p:sp>
      <p:sp>
        <p:nvSpPr>
          <p:cNvPr id="10" name="TextBox 6">
            <a:extLst>
              <a:ext uri="{FF2B5EF4-FFF2-40B4-BE49-F238E27FC236}">
                <a16:creationId xmlns:a16="http://schemas.microsoft.com/office/drawing/2014/main" id="{8BF6CBD6-5AB7-A374-3B01-BD034728881A}"/>
              </a:ext>
            </a:extLst>
          </p:cNvPr>
          <p:cNvSpPr txBox="1"/>
          <p:nvPr/>
        </p:nvSpPr>
        <p:spPr>
          <a:xfrm>
            <a:off x="608152" y="1149001"/>
            <a:ext cx="913317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Poppins" panose="00000500000000000000" pitchFamily="2" charset="0"/>
                <a:ea typeface="Times New Roman" panose="02020603050405020304" pitchFamily="18" charset="0"/>
                <a:cs typeface="Poppins" panose="00000500000000000000" pitchFamily="2" charset="0"/>
              </a:rPr>
              <a:t>Retail Billing Software – </a:t>
            </a: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hlinkClick r:id="rId8"/>
              </a:rPr>
              <a:t>https://justbilling.in/retail-billing-software/</a:t>
            </a:r>
            <a:endPar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endParaRPr>
          </a:p>
        </p:txBody>
      </p:sp>
      <p:graphicFrame>
        <p:nvGraphicFramePr>
          <p:cNvPr id="11" name="Table 5">
            <a:extLst>
              <a:ext uri="{FF2B5EF4-FFF2-40B4-BE49-F238E27FC236}">
                <a16:creationId xmlns:a16="http://schemas.microsoft.com/office/drawing/2014/main" id="{61E054CE-DC9B-A639-CD07-7353F081BD6C}"/>
              </a:ext>
            </a:extLst>
          </p:cNvPr>
          <p:cNvGraphicFramePr>
            <a:graphicFrameLocks noGrp="1"/>
          </p:cNvGraphicFramePr>
          <p:nvPr>
            <p:extLst>
              <p:ext uri="{D42A27DB-BD31-4B8C-83A1-F6EECF244321}">
                <p14:modId xmlns:p14="http://schemas.microsoft.com/office/powerpoint/2010/main" val="358876078"/>
              </p:ext>
            </p:extLst>
          </p:nvPr>
        </p:nvGraphicFramePr>
        <p:xfrm>
          <a:off x="440223" y="1243113"/>
          <a:ext cx="11311554" cy="5220305"/>
        </p:xfrm>
        <a:graphic>
          <a:graphicData uri="http://schemas.openxmlformats.org/drawingml/2006/table">
            <a:tbl>
              <a:tblPr firstRow="1" bandRow="1">
                <a:tableStyleId>{073A0DAA-6AF3-43AB-8588-CEC1D06C72B9}</a:tableStyleId>
              </a:tblPr>
              <a:tblGrid>
                <a:gridCol w="2587224">
                  <a:extLst>
                    <a:ext uri="{9D8B030D-6E8A-4147-A177-3AD203B41FA5}">
                      <a16:colId xmlns:a16="http://schemas.microsoft.com/office/drawing/2014/main" val="3537439149"/>
                    </a:ext>
                  </a:extLst>
                </a:gridCol>
                <a:gridCol w="1195901">
                  <a:extLst>
                    <a:ext uri="{9D8B030D-6E8A-4147-A177-3AD203B41FA5}">
                      <a16:colId xmlns:a16="http://schemas.microsoft.com/office/drawing/2014/main" val="1196916023"/>
                    </a:ext>
                  </a:extLst>
                </a:gridCol>
                <a:gridCol w="7528429">
                  <a:extLst>
                    <a:ext uri="{9D8B030D-6E8A-4147-A177-3AD203B41FA5}">
                      <a16:colId xmlns:a16="http://schemas.microsoft.com/office/drawing/2014/main" val="45539890"/>
                    </a:ext>
                  </a:extLst>
                </a:gridCol>
              </a:tblGrid>
              <a:tr h="406328">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451087">
                <a:tc>
                  <a:txBody>
                    <a:bodyPr/>
                    <a:lstStyle/>
                    <a:p>
                      <a:pPr algn="l"/>
                      <a:r>
                        <a:rPr lang="en-US" sz="1600" b="1" dirty="0"/>
                        <a:t>Keywords</a:t>
                      </a:r>
                      <a:endParaRPr lang="en-IN" sz="1600" b="1" dirty="0"/>
                    </a:p>
                  </a:txBody>
                  <a:tcPr anchor="ctr"/>
                </a:tc>
                <a:tc>
                  <a:txBody>
                    <a:bodyPr/>
                    <a:lstStyle/>
                    <a:p>
                      <a:pPr algn="ctr"/>
                      <a:endParaRPr lang="en-IN" sz="1600" b="1" dirty="0"/>
                    </a:p>
                  </a:txBody>
                  <a:tcPr/>
                </a:tc>
                <a:tc>
                  <a:txBody>
                    <a:bodyPr/>
                    <a:lstStyle/>
                    <a:p>
                      <a:pPr algn="l"/>
                      <a:r>
                        <a:rPr lang="en-US" sz="1400" b="1" dirty="0"/>
                        <a:t>No keywords found on this particular page.</a:t>
                      </a:r>
                      <a:endParaRPr lang="en-IN" sz="1400" b="1" dirty="0"/>
                    </a:p>
                  </a:txBody>
                  <a:tcPr/>
                </a:tc>
                <a:extLst>
                  <a:ext uri="{0D108BD9-81ED-4DB2-BD59-A6C34878D82A}">
                    <a16:rowId xmlns:a16="http://schemas.microsoft.com/office/drawing/2014/main" val="3138227522"/>
                  </a:ext>
                </a:extLst>
              </a:tr>
              <a:tr h="811150">
                <a:tc>
                  <a:txBody>
                    <a:bodyPr/>
                    <a:lstStyle/>
                    <a:p>
                      <a:pPr algn="l"/>
                      <a:r>
                        <a:rPr lang="en-US" sz="1600" b="1" kern="1200" dirty="0">
                          <a:solidFill>
                            <a:schemeClr val="dk1"/>
                          </a:solidFill>
                        </a:rPr>
                        <a:t>SEO Description</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rPr>
                        <a:t>Meta description found with 159 </a:t>
                      </a:r>
                      <a:r>
                        <a:rPr lang="en-US" sz="1400" b="1" kern="1200" dirty="0">
                          <a:solidFill>
                            <a:schemeClr val="dk1"/>
                          </a:solidFill>
                          <a:latin typeface="+mn-lt"/>
                          <a:ea typeface="+mn-ea"/>
                          <a:cs typeface="+mn-cs"/>
                        </a:rPr>
                        <a:t>characters which is good. </a:t>
                      </a:r>
                    </a:p>
                    <a:p>
                      <a:pPr algn="l"/>
                      <a:r>
                        <a:rPr lang="en-US" sz="1400" b="1" kern="1200" dirty="0">
                          <a:solidFill>
                            <a:schemeClr val="dk1"/>
                          </a:solidFill>
                          <a:latin typeface="+mn-lt"/>
                          <a:ea typeface="+mn-ea"/>
                          <a:cs typeface="+mn-cs"/>
                        </a:rPr>
                        <a:t>Just Billing Restaurant POS software to manage your restaurant billing, inventory. Are you planning to start one, take a look at how Just Billing can help you.</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9744070"/>
                  </a:ext>
                </a:extLst>
              </a:tr>
              <a:tr h="531353">
                <a:tc>
                  <a:txBody>
                    <a:bodyPr/>
                    <a:lstStyle/>
                    <a:p>
                      <a:pPr algn="l"/>
                      <a:r>
                        <a:rPr lang="en-US" sz="1600" b="1" kern="1200" dirty="0">
                          <a:solidFill>
                            <a:schemeClr val="dk1"/>
                          </a:solidFill>
                        </a:rPr>
                        <a:t>H1 Heading</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No H1 tag found on this particular page. For the best SEO results there should be exactly one H1 tag on each page.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1385470541"/>
                  </a:ext>
                </a:extLst>
              </a:tr>
              <a:tr h="750145">
                <a:tc>
                  <a:txBody>
                    <a:bodyPr/>
                    <a:lstStyle/>
                    <a:p>
                      <a:pPr algn="l"/>
                      <a:r>
                        <a:rPr lang="en-US" sz="1600" b="1" kern="1200" dirty="0">
                          <a:solidFill>
                            <a:schemeClr val="dk1"/>
                          </a:solidFill>
                        </a:rPr>
                        <a:t>H2 Headings</a:t>
                      </a:r>
                      <a:endParaRPr lang="en-IN" sz="1600" b="1" kern="1200" dirty="0">
                        <a:solidFill>
                          <a:schemeClr val="dk1"/>
                        </a:solidFill>
                        <a:latin typeface="+mn-lt"/>
                        <a:ea typeface="+mn-ea"/>
                        <a:cs typeface="+mn-cs"/>
                      </a:endParaRPr>
                    </a:p>
                  </a:txBody>
                  <a:tcPr anchor="ctr"/>
                </a:tc>
                <a:tc>
                  <a:txBody>
                    <a:bodyPr/>
                    <a:lstStyle/>
                    <a:p>
                      <a:pPr algn="ctr"/>
                      <a:endParaRPr lang="en-IN" sz="1600" b="1" kern="1200" dirty="0">
                        <a:solidFill>
                          <a:schemeClr val="dk1"/>
                        </a:solidFill>
                        <a:latin typeface="+mn-lt"/>
                        <a:ea typeface="+mn-ea"/>
                        <a:cs typeface="+mn-cs"/>
                      </a:endParaRPr>
                    </a:p>
                  </a:txBody>
                  <a:tcPr/>
                </a:tc>
                <a:tc>
                  <a:txBody>
                    <a:bodyPr/>
                    <a:lstStyle/>
                    <a:p>
                      <a:pPr algn="l"/>
                      <a:r>
                        <a:rPr lang="en-US" sz="1400" b="1" kern="1200" dirty="0">
                          <a:solidFill>
                            <a:schemeClr val="dk1"/>
                          </a:solidFill>
                        </a:rPr>
                        <a:t>One or more H2 tags were found on your homepage. Restaurant Billing Software, Streamline your Restaurant's Operations, Upgrade to JustBilling POS, Serve Your Drinks with Efficiency and Ease, Professional Services Need Professional Solutions </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4133441620"/>
                  </a:ext>
                </a:extLst>
              </a:tr>
              <a:tr h="375072">
                <a:tc>
                  <a:txBody>
                    <a:bodyPr/>
                    <a:lstStyle/>
                    <a:p>
                      <a:pPr algn="l"/>
                      <a:r>
                        <a:rPr lang="en-US" sz="1600" b="1" kern="1200" dirty="0">
                          <a:solidFill>
                            <a:schemeClr val="dk1"/>
                          </a:solidFill>
                        </a:rPr>
                        <a:t>Image ALT Attributes</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Total of 39 images found where as 1 image didn’t have an alt attribute and 37 images didn’t have a title.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423413953"/>
                  </a:ext>
                </a:extLst>
              </a:tr>
              <a:tr h="689376">
                <a:tc>
                  <a:txBody>
                    <a:bodyPr/>
                    <a:lstStyle/>
                    <a:p>
                      <a:pPr algn="l"/>
                      <a:r>
                        <a:rPr lang="en-US" sz="1600" b="1" kern="1200" dirty="0">
                          <a:solidFill>
                            <a:schemeClr val="dk1"/>
                          </a:solidFill>
                        </a:rPr>
                        <a:t>Keywords in Title &amp; Description</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rPr>
                        <a:t>No keywords found for Title &amp; Description for this particular page.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74212919"/>
                  </a:ext>
                </a:extLst>
              </a:tr>
              <a:tr h="531353">
                <a:tc>
                  <a:txBody>
                    <a:bodyPr/>
                    <a:lstStyle/>
                    <a:p>
                      <a:pPr algn="l"/>
                      <a:r>
                        <a:rPr lang="en-US" sz="1600" b="1" kern="1200" dirty="0">
                          <a:solidFill>
                            <a:schemeClr val="dk1"/>
                          </a:solidFill>
                        </a:rPr>
                        <a:t>Links Ratio</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330 total links were found on this particular page. 63 were unique links where as out of which 45 unique links are internal and 18 unique links were external.</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757643603"/>
                  </a:ext>
                </a:extLst>
              </a:tr>
              <a:tr h="531353">
                <a:tc>
                  <a:txBody>
                    <a:bodyPr/>
                    <a:lstStyle/>
                    <a:p>
                      <a:pPr algn="l"/>
                      <a:r>
                        <a:rPr lang="en-US" sz="1600" b="1" kern="1200" dirty="0">
                          <a:solidFill>
                            <a:schemeClr val="dk1"/>
                          </a:solidFill>
                        </a:rPr>
                        <a:t>SEO Title</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The title of the homepage has 55 characters which is good.</a:t>
                      </a:r>
                      <a:br>
                        <a:rPr lang="en-US" sz="1400" b="1" kern="1200" dirty="0">
                          <a:solidFill>
                            <a:schemeClr val="dk1"/>
                          </a:solidFill>
                          <a:latin typeface="+mn-lt"/>
                          <a:ea typeface="+mn-ea"/>
                          <a:cs typeface="+mn-cs"/>
                        </a:rPr>
                      </a:br>
                      <a:r>
                        <a:rPr lang="en-IN" sz="1400" b="1" kern="1200" dirty="0">
                          <a:solidFill>
                            <a:schemeClr val="dk1"/>
                          </a:solidFill>
                          <a:latin typeface="+mn-lt"/>
                          <a:ea typeface="+mn-ea"/>
                          <a:cs typeface="+mn-cs"/>
                        </a:rPr>
                        <a:t>Just Billing Restaurant POS Billing &amp; Management System</a:t>
                      </a:r>
                    </a:p>
                  </a:txBody>
                  <a:tcPr/>
                </a:tc>
                <a:extLst>
                  <a:ext uri="{0D108BD9-81ED-4DB2-BD59-A6C34878D82A}">
                    <a16:rowId xmlns:a16="http://schemas.microsoft.com/office/drawing/2014/main" val="2724283753"/>
                  </a:ext>
                </a:extLst>
              </a:tr>
            </a:tbl>
          </a:graphicData>
        </a:graphic>
      </p:graphicFrame>
      <p:pic>
        <p:nvPicPr>
          <p:cNvPr id="12" name="Graphic 11" descr="Checkmark with solid fill">
            <a:extLst>
              <a:ext uri="{FF2B5EF4-FFF2-40B4-BE49-F238E27FC236}">
                <a16:creationId xmlns:a16="http://schemas.microsoft.com/office/drawing/2014/main" id="{53810C0C-1341-0067-F81C-F180558BB18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82730" y="3602207"/>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5" name="Graphic 14" descr="Close with solid fill">
            <a:extLst>
              <a:ext uri="{FF2B5EF4-FFF2-40B4-BE49-F238E27FC236}">
                <a16:creationId xmlns:a16="http://schemas.microsoft.com/office/drawing/2014/main" id="{2E358634-724A-DD47-29FB-FC2426B98E5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25689" y="1643750"/>
            <a:ext cx="457200" cy="457200"/>
          </a:xfrm>
          <a:prstGeom prst="rect">
            <a:avLst/>
          </a:prstGeom>
        </p:spPr>
      </p:pic>
      <p:pic>
        <p:nvPicPr>
          <p:cNvPr id="21" name="Graphic 20" descr="Close with solid fill">
            <a:extLst>
              <a:ext uri="{FF2B5EF4-FFF2-40B4-BE49-F238E27FC236}">
                <a16:creationId xmlns:a16="http://schemas.microsoft.com/office/drawing/2014/main" id="{EE8A31BB-EFB2-C3FB-388F-CE42B55A6ED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29827" y="2941596"/>
            <a:ext cx="457200" cy="457200"/>
          </a:xfrm>
          <a:prstGeom prst="rect">
            <a:avLst/>
          </a:prstGeom>
        </p:spPr>
      </p:pic>
      <p:pic>
        <p:nvPicPr>
          <p:cNvPr id="22" name="Graphic 21" descr="Close with solid fill">
            <a:extLst>
              <a:ext uri="{FF2B5EF4-FFF2-40B4-BE49-F238E27FC236}">
                <a16:creationId xmlns:a16="http://schemas.microsoft.com/office/drawing/2014/main" id="{F18A277B-CB40-FC31-7DB5-11D228FBEB3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25690" y="4239442"/>
            <a:ext cx="457199" cy="457199"/>
          </a:xfrm>
          <a:prstGeom prst="rect">
            <a:avLst/>
          </a:prstGeom>
        </p:spPr>
      </p:pic>
      <p:pic>
        <p:nvPicPr>
          <p:cNvPr id="23" name="Graphic 22" descr="Close with solid fill">
            <a:extLst>
              <a:ext uri="{FF2B5EF4-FFF2-40B4-BE49-F238E27FC236}">
                <a16:creationId xmlns:a16="http://schemas.microsoft.com/office/drawing/2014/main" id="{30E4B727-48B5-7169-46B9-08DF0BFB9D7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25689" y="4779019"/>
            <a:ext cx="457200" cy="457200"/>
          </a:xfrm>
          <a:prstGeom prst="rect">
            <a:avLst/>
          </a:prstGeom>
        </p:spPr>
      </p:pic>
      <p:pic>
        <p:nvPicPr>
          <p:cNvPr id="25" name="Graphic 24" descr="Checkmark with solid fill">
            <a:extLst>
              <a:ext uri="{FF2B5EF4-FFF2-40B4-BE49-F238E27FC236}">
                <a16:creationId xmlns:a16="http://schemas.microsoft.com/office/drawing/2014/main" id="{13306A78-F6E3-DFBD-5AF9-CE94B2FFF9C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68562" y="5457560"/>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9" name="Graphic 18" descr="Checkmark with solid fill">
            <a:extLst>
              <a:ext uri="{FF2B5EF4-FFF2-40B4-BE49-F238E27FC236}">
                <a16:creationId xmlns:a16="http://schemas.microsoft.com/office/drawing/2014/main" id="{84BAE534-CA7E-5ED6-479B-49F0E053372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82730" y="2350311"/>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6" name="Graphic 25" descr="Checkmark with solid fill">
            <a:extLst>
              <a:ext uri="{FF2B5EF4-FFF2-40B4-BE49-F238E27FC236}">
                <a16:creationId xmlns:a16="http://schemas.microsoft.com/office/drawing/2014/main" id="{62E9E897-D282-3593-1BC7-87222B0986E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68562" y="5997354"/>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26188781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19868"/>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grpSp>
        <p:nvGrpSpPr>
          <p:cNvPr id="9" name="Group 4">
            <a:extLst>
              <a:ext uri="{FF2B5EF4-FFF2-40B4-BE49-F238E27FC236}">
                <a16:creationId xmlns:a16="http://schemas.microsoft.com/office/drawing/2014/main" id="{1FC319B5-B7DB-04FA-0511-61E0828C107B}"/>
              </a:ext>
            </a:extLst>
          </p:cNvPr>
          <p:cNvGrpSpPr/>
          <p:nvPr/>
        </p:nvGrpSpPr>
        <p:grpSpPr>
          <a:xfrm>
            <a:off x="753907" y="1267905"/>
            <a:ext cx="7773950" cy="1967530"/>
            <a:chOff x="0" y="0"/>
            <a:chExt cx="2186727" cy="545838"/>
          </a:xfrm>
        </p:grpSpPr>
        <p:sp>
          <p:nvSpPr>
            <p:cNvPr id="10" name="Freeform 5">
              <a:extLst>
                <a:ext uri="{FF2B5EF4-FFF2-40B4-BE49-F238E27FC236}">
                  <a16:creationId xmlns:a16="http://schemas.microsoft.com/office/drawing/2014/main" id="{EC9AA50B-5A68-6956-7845-57C97E27B5D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1" name="TextBox 6">
              <a:extLst>
                <a:ext uri="{FF2B5EF4-FFF2-40B4-BE49-F238E27FC236}">
                  <a16:creationId xmlns:a16="http://schemas.microsoft.com/office/drawing/2014/main" id="{1423788B-ED02-5FD5-C22E-1FC9BD19E54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TextBox 6">
            <a:extLst>
              <a:ext uri="{FF2B5EF4-FFF2-40B4-BE49-F238E27FC236}">
                <a16:creationId xmlns:a16="http://schemas.microsoft.com/office/drawing/2014/main" id="{81083275-9A51-FF0C-02BB-CD73B8841316}"/>
              </a:ext>
            </a:extLst>
          </p:cNvPr>
          <p:cNvSpPr txBox="1"/>
          <p:nvPr/>
        </p:nvSpPr>
        <p:spPr>
          <a:xfrm>
            <a:off x="909588" y="1897800"/>
            <a:ext cx="7468143" cy="1203535"/>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800" b="1" i="0" u="none" strike="noStrike" kern="1200" cap="none" spc="0" normalizeH="0" baseline="0" noProof="0" dirty="0">
                <a:ln>
                  <a:noFill/>
                </a:ln>
                <a:effectLst/>
                <a:uLnTx/>
                <a:uFillTx/>
                <a:latin typeface="Calibri"/>
                <a:ea typeface="Times New Roman" panose="02020603050405020304" pitchFamily="18" charset="0"/>
                <a:cs typeface="+mn-cs"/>
              </a:rPr>
              <a:t>Home Page - </a:t>
            </a:r>
            <a:r>
              <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hlinkClick r:id="rId8"/>
              </a:rPr>
              <a:t>https://justbilling.in/</a:t>
            </a:r>
            <a:endPar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800" b="1" i="0" u="none" strike="noStrike" kern="1200" cap="none" spc="0" normalizeH="0" baseline="0" noProof="0" dirty="0">
                <a:ln>
                  <a:noFill/>
                </a:ln>
                <a:effectLst/>
                <a:uLnTx/>
                <a:uFillTx/>
                <a:latin typeface="Calibri"/>
                <a:ea typeface="Times New Roman" panose="02020603050405020304" pitchFamily="18" charset="0"/>
                <a:cs typeface="+mn-cs"/>
              </a:rPr>
              <a:t>Retail Billing Software – </a:t>
            </a:r>
            <a:r>
              <a:rPr kumimoji="0" lang="en-IN" sz="1800" b="1" i="0" u="none" strike="noStrike" kern="1200" cap="none" spc="0" normalizeH="0" baseline="0" noProof="0" dirty="0">
                <a:ln>
                  <a:noFill/>
                </a:ln>
                <a:effectLst/>
                <a:uLnTx/>
                <a:uFillTx/>
                <a:latin typeface="Calibri"/>
                <a:ea typeface="Times New Roman" panose="02020603050405020304" pitchFamily="18" charset="0"/>
                <a:cs typeface="+mn-cs"/>
                <a:hlinkClick r:id="rId9"/>
              </a:rPr>
              <a:t>https://justbilling.in/retail-billing-software/</a:t>
            </a:r>
            <a:endParaRPr kumimoji="0" lang="en-IN" sz="1800" b="1" i="0" u="none" strike="noStrike" kern="1200" cap="none" spc="0" normalizeH="0" baseline="0" noProof="0" dirty="0">
              <a:ln>
                <a:noFill/>
              </a:ln>
              <a:effectLst/>
              <a:uLnTx/>
              <a:uFillTx/>
              <a:latin typeface="Calibri"/>
              <a:ea typeface="Times New Roman" panose="02020603050405020304" pitchFamily="18" charset="0"/>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800" b="1" i="0" u="none" strike="noStrike" kern="1200" cap="none" spc="0" normalizeH="0" baseline="0" noProof="0" dirty="0">
                <a:ln>
                  <a:noFill/>
                </a:ln>
                <a:effectLst/>
                <a:uLnTx/>
                <a:uFillTx/>
                <a:latin typeface="Calibri"/>
                <a:ea typeface="Times New Roman" panose="02020603050405020304" pitchFamily="18" charset="0"/>
                <a:cs typeface="+mn-cs"/>
              </a:rPr>
              <a:t>Restaurant Billing Software – </a:t>
            </a:r>
            <a:r>
              <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hlinkClick r:id="rId10"/>
              </a:rPr>
              <a:t>https://justbilling.in/restaurant-billing-software/</a:t>
            </a:r>
            <a:endPar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endParaRPr>
          </a:p>
        </p:txBody>
      </p:sp>
      <p:sp>
        <p:nvSpPr>
          <p:cNvPr id="13" name="TextBox 6">
            <a:extLst>
              <a:ext uri="{FF2B5EF4-FFF2-40B4-BE49-F238E27FC236}">
                <a16:creationId xmlns:a16="http://schemas.microsoft.com/office/drawing/2014/main" id="{558F72DF-89E2-05EC-9141-875B20FC398F}"/>
              </a:ext>
            </a:extLst>
          </p:cNvPr>
          <p:cNvSpPr txBox="1"/>
          <p:nvPr/>
        </p:nvSpPr>
        <p:spPr>
          <a:xfrm>
            <a:off x="3304747" y="1376092"/>
            <a:ext cx="267227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effectLst/>
                <a:uLnTx/>
                <a:uFillTx/>
                <a:latin typeface="Poppins" panose="00000500000000000000" pitchFamily="2" charset="0"/>
                <a:ea typeface="Times New Roman" panose="02020603050405020304" pitchFamily="18" charset="0"/>
                <a:cs typeface="Poppins" panose="00000500000000000000" pitchFamily="2" charset="0"/>
              </a:rPr>
              <a:t>Audited Web Pages</a:t>
            </a:r>
          </a:p>
        </p:txBody>
      </p:sp>
      <p:sp>
        <p:nvSpPr>
          <p:cNvPr id="15" name="TextBox 14">
            <a:extLst>
              <a:ext uri="{FF2B5EF4-FFF2-40B4-BE49-F238E27FC236}">
                <a16:creationId xmlns:a16="http://schemas.microsoft.com/office/drawing/2014/main" id="{8E83D4B0-176A-6126-DBD7-29423F26B090}"/>
              </a:ext>
            </a:extLst>
          </p:cNvPr>
          <p:cNvSpPr txBox="1"/>
          <p:nvPr/>
        </p:nvSpPr>
        <p:spPr>
          <a:xfrm>
            <a:off x="868541" y="3974598"/>
            <a:ext cx="4055385" cy="1798954"/>
          </a:xfrm>
          <a:prstGeom prst="rect">
            <a:avLst/>
          </a:prstGeom>
        </p:spPr>
        <p:txBody>
          <a:bodyPr wrap="square" lIns="0" tIns="0" rIns="0" bIns="0" rtlCol="0" anchor="t">
            <a:spAutoFit/>
          </a:bodyPr>
          <a:lstStyle/>
          <a:p>
            <a:pPr marL="0" marR="0" lvl="0" indent="0" algn="l" defTabSz="609630" rtl="0" eaLnBrk="1" fontAlgn="auto" latinLnBrk="0" hangingPunct="1">
              <a:lnSpc>
                <a:spcPct val="150000"/>
              </a:lnSpc>
              <a:spcBef>
                <a:spcPct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Technical SEO Audit Includes</a:t>
            </a:r>
          </a:p>
          <a:p>
            <a:pPr marL="1257300" marR="0" lvl="2" indent="-342900" algn="l" defTabSz="609630" rtl="0" eaLnBrk="1" fontAlgn="auto" latinLnBrk="0" hangingPunct="1">
              <a:lnSpc>
                <a:spcPct val="150000"/>
              </a:lnSpc>
              <a:spcBef>
                <a:spcPct val="0"/>
              </a:spcBef>
              <a:spcAft>
                <a:spcPts val="0"/>
              </a:spcAft>
              <a:buClrTx/>
              <a:buSzTx/>
              <a:buFont typeface="Wingdings" panose="05000000000000000000" pitchFamily="2" charset="2"/>
              <a:buChar char="Ø"/>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Page Speed</a:t>
            </a:r>
          </a:p>
          <a:p>
            <a:pPr marL="1257300" marR="0" lvl="2" indent="-342900" algn="l" defTabSz="609630" rtl="0" eaLnBrk="1" fontAlgn="auto" latinLnBrk="0" hangingPunct="1">
              <a:lnSpc>
                <a:spcPct val="150000"/>
              </a:lnSpc>
              <a:spcBef>
                <a:spcPct val="0"/>
              </a:spcBef>
              <a:spcAft>
                <a:spcPts val="0"/>
              </a:spcAft>
              <a:buClrTx/>
              <a:buSzTx/>
              <a:buFont typeface="Wingdings" panose="05000000000000000000" pitchFamily="2" charset="2"/>
              <a:buChar char="Ø"/>
              <a:tabLst/>
              <a:defRPr/>
            </a:pPr>
            <a:r>
              <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rPr>
              <a:t>Mobile Friendliness</a:t>
            </a:r>
          </a:p>
          <a:p>
            <a:pPr marL="1257300" marR="0" lvl="2" indent="-342900" algn="l" defTabSz="609630" rtl="0" eaLnBrk="1" fontAlgn="auto" latinLnBrk="0" hangingPunct="1">
              <a:lnSpc>
                <a:spcPct val="150000"/>
              </a:lnSpc>
              <a:spcBef>
                <a:spcPct val="0"/>
              </a:spcBef>
              <a:spcAft>
                <a:spcPts val="0"/>
              </a:spcAft>
              <a:buClrTx/>
              <a:buSzTx/>
              <a:buFont typeface="Wingdings" panose="05000000000000000000" pitchFamily="2" charset="2"/>
              <a:buChar char="Ø"/>
              <a:tabLst/>
              <a:defRPr/>
            </a:pPr>
            <a:r>
              <a:rPr lang="en-US" sz="2000" b="1" dirty="0">
                <a:solidFill>
                  <a:srgbClr val="FFFFFF"/>
                </a:solidFill>
                <a:latin typeface="Aileron"/>
                <a:ea typeface="Aileron"/>
                <a:cs typeface="Aileron"/>
                <a:sym typeface="Aileron"/>
              </a:rPr>
              <a:t>Broken Links</a:t>
            </a:r>
            <a:endParaRPr kumimoji="0" lang="en-US" sz="2000" b="1" i="0" u="none" strike="noStrike" kern="1200" cap="none" spc="0" normalizeH="0" baseline="0" noProof="0" dirty="0">
              <a:ln>
                <a:noFill/>
              </a:ln>
              <a:solidFill>
                <a:srgbClr val="FFFFFF"/>
              </a:solidFill>
              <a:effectLst/>
              <a:uLnTx/>
              <a:uFillTx/>
              <a:latin typeface="Aileron"/>
              <a:ea typeface="Aileron"/>
              <a:cs typeface="Aileron"/>
              <a:sym typeface="Aileron"/>
            </a:endParaRPr>
          </a:p>
        </p:txBody>
      </p:sp>
      <p:sp>
        <p:nvSpPr>
          <p:cNvPr id="16" name="TextBox 8">
            <a:extLst>
              <a:ext uri="{FF2B5EF4-FFF2-40B4-BE49-F238E27FC236}">
                <a16:creationId xmlns:a16="http://schemas.microsoft.com/office/drawing/2014/main" id="{C6D03A01-1A4A-F894-372E-6707783444AD}"/>
              </a:ext>
            </a:extLst>
          </p:cNvPr>
          <p:cNvSpPr txBox="1"/>
          <p:nvPr/>
        </p:nvSpPr>
        <p:spPr>
          <a:xfrm>
            <a:off x="605775" y="-82900"/>
            <a:ext cx="3592262" cy="1013419"/>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US" sz="4400" b="1" i="0" u="none" strike="noStrike" kern="1200" cap="none" spc="-150" normalizeH="0" baseline="0" noProof="0" dirty="0">
                <a:ln>
                  <a:noFill/>
                </a:ln>
                <a:solidFill>
                  <a:srgbClr val="FFFFFF"/>
                </a:solidFill>
                <a:effectLst/>
                <a:uLnTx/>
                <a:uFillTx/>
                <a:latin typeface="Anantason Semi-Bold"/>
                <a:ea typeface="Anantason Semi-Bold"/>
                <a:cs typeface="Anantason Semi-Bold"/>
                <a:sym typeface="Anantason Semi-Bold"/>
              </a:rPr>
              <a:t>Technical SEO</a:t>
            </a:r>
          </a:p>
        </p:txBody>
      </p:sp>
      <p:grpSp>
        <p:nvGrpSpPr>
          <p:cNvPr id="20" name="Group 4">
            <a:extLst>
              <a:ext uri="{FF2B5EF4-FFF2-40B4-BE49-F238E27FC236}">
                <a16:creationId xmlns:a16="http://schemas.microsoft.com/office/drawing/2014/main" id="{287C36D8-FF6C-2527-9579-1B3CF0C02388}"/>
              </a:ext>
            </a:extLst>
          </p:cNvPr>
          <p:cNvGrpSpPr/>
          <p:nvPr/>
        </p:nvGrpSpPr>
        <p:grpSpPr>
          <a:xfrm>
            <a:off x="4977193" y="3865330"/>
            <a:ext cx="6742029" cy="2139199"/>
            <a:chOff x="0" y="0"/>
            <a:chExt cx="2186727" cy="545838"/>
          </a:xfrm>
        </p:grpSpPr>
        <p:sp>
          <p:nvSpPr>
            <p:cNvPr id="21" name="Freeform 5">
              <a:extLst>
                <a:ext uri="{FF2B5EF4-FFF2-40B4-BE49-F238E27FC236}">
                  <a16:creationId xmlns:a16="http://schemas.microsoft.com/office/drawing/2014/main" id="{2C3E6919-57AD-116B-1FA6-D37828546BF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2" name="TextBox 6">
              <a:extLst>
                <a:ext uri="{FF2B5EF4-FFF2-40B4-BE49-F238E27FC236}">
                  <a16:creationId xmlns:a16="http://schemas.microsoft.com/office/drawing/2014/main" id="{22CED29C-C6A9-0DB8-56CE-B90560AEE03C}"/>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3" name="TextBox 6">
            <a:extLst>
              <a:ext uri="{FF2B5EF4-FFF2-40B4-BE49-F238E27FC236}">
                <a16:creationId xmlns:a16="http://schemas.microsoft.com/office/drawing/2014/main" id="{2E3AFF24-1E57-DE7D-23B7-69862C4C86E3}"/>
              </a:ext>
            </a:extLst>
          </p:cNvPr>
          <p:cNvSpPr txBox="1"/>
          <p:nvPr/>
        </p:nvSpPr>
        <p:spPr>
          <a:xfrm>
            <a:off x="5132876" y="4570017"/>
            <a:ext cx="6586346" cy="1203535"/>
          </a:xfrm>
          <a:prstGeom prst="rect">
            <a:avLst/>
          </a:prstGeom>
        </p:spPr>
        <p:txBody>
          <a:bodyPr wrap="square" lIns="0" tIns="0" rIns="0" bIns="0" rtlCol="0" anchor="t">
            <a:spAutoFit/>
          </a:bodyPr>
          <a:lstStyle/>
          <a:p>
            <a:pPr algn="just">
              <a:lnSpc>
                <a:spcPct val="150000"/>
              </a:lnSpc>
              <a:defRPr/>
            </a:pPr>
            <a:r>
              <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rPr>
              <a:t>Page Speed Insights - </a:t>
            </a:r>
            <a:r>
              <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hlinkClick r:id="rId11"/>
              </a:rPr>
              <a:t>https://pagespeed.web.dev/</a:t>
            </a:r>
            <a:endPar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lang="en-IN" b="1" dirty="0">
                <a:solidFill>
                  <a:srgbClr val="1F497D"/>
                </a:solidFill>
                <a:latin typeface="Calibri"/>
                <a:ea typeface="Times New Roman" panose="02020603050405020304" pitchFamily="18" charset="0"/>
              </a:rPr>
              <a:t>Responsive Design Checker - </a:t>
            </a:r>
            <a:r>
              <a:rPr lang="en-IN" b="1" dirty="0">
                <a:solidFill>
                  <a:srgbClr val="1F497D"/>
                </a:solidFill>
                <a:latin typeface="Calibri"/>
                <a:ea typeface="Times New Roman" panose="02020603050405020304" pitchFamily="18" charset="0"/>
                <a:hlinkClick r:id="rId12"/>
              </a:rPr>
              <a:t>https://responsivedesignchecker.com/</a:t>
            </a:r>
            <a:endParaRPr lang="en-IN" b="1" dirty="0">
              <a:solidFill>
                <a:srgbClr val="1F497D"/>
              </a:solidFill>
              <a:latin typeface="Calibri"/>
              <a:ea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lang="en-IN" b="1" dirty="0">
                <a:solidFill>
                  <a:srgbClr val="1F497D"/>
                </a:solidFill>
                <a:latin typeface="Calibri"/>
                <a:ea typeface="Times New Roman" panose="02020603050405020304" pitchFamily="18" charset="0"/>
              </a:rPr>
              <a:t>Deadline Checker - </a:t>
            </a:r>
            <a:r>
              <a:rPr lang="en-IN" b="1" dirty="0">
                <a:solidFill>
                  <a:srgbClr val="1F497D"/>
                </a:solidFill>
                <a:latin typeface="Calibri"/>
                <a:ea typeface="Times New Roman" panose="02020603050405020304" pitchFamily="18" charset="0"/>
                <a:hlinkClick r:id="rId13"/>
              </a:rPr>
              <a:t>https://www.deadlinkchecker.com/</a:t>
            </a:r>
            <a:endParaRPr lang="en-IN" b="1" dirty="0">
              <a:solidFill>
                <a:srgbClr val="1F497D"/>
              </a:solidFill>
              <a:latin typeface="Calibri"/>
              <a:ea typeface="Times New Roman" panose="02020603050405020304" pitchFamily="18" charset="0"/>
            </a:endParaRPr>
          </a:p>
        </p:txBody>
      </p:sp>
      <p:sp>
        <p:nvSpPr>
          <p:cNvPr id="24" name="TextBox 6">
            <a:extLst>
              <a:ext uri="{FF2B5EF4-FFF2-40B4-BE49-F238E27FC236}">
                <a16:creationId xmlns:a16="http://schemas.microsoft.com/office/drawing/2014/main" id="{A8B7FFF3-C7E9-8BE3-21FF-50B7FA5CDFB6}"/>
              </a:ext>
            </a:extLst>
          </p:cNvPr>
          <p:cNvSpPr txBox="1"/>
          <p:nvPr/>
        </p:nvSpPr>
        <p:spPr>
          <a:xfrm>
            <a:off x="7045524" y="3967349"/>
            <a:ext cx="267227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effectLst/>
                <a:uLnTx/>
                <a:uFillTx/>
                <a:latin typeface="Poppins" panose="00000500000000000000" pitchFamily="2" charset="0"/>
                <a:ea typeface="Times New Roman" panose="02020603050405020304" pitchFamily="18" charset="0"/>
                <a:cs typeface="Poppins" panose="00000500000000000000" pitchFamily="2" charset="0"/>
              </a:rPr>
              <a:t>Online Tools Used</a:t>
            </a:r>
          </a:p>
        </p:txBody>
      </p:sp>
    </p:spTree>
    <p:extLst>
      <p:ext uri="{BB962C8B-B14F-4D97-AF65-F5344CB8AC3E}">
        <p14:creationId xmlns:p14="http://schemas.microsoft.com/office/powerpoint/2010/main" val="38452580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0" name="TextBox 9">
            <a:extLst>
              <a:ext uri="{FF2B5EF4-FFF2-40B4-BE49-F238E27FC236}">
                <a16:creationId xmlns:a16="http://schemas.microsoft.com/office/drawing/2014/main" id="{1598E85C-BBCF-30BE-E438-921A64F4F1D6}"/>
              </a:ext>
            </a:extLst>
          </p:cNvPr>
          <p:cNvSpPr txBox="1"/>
          <p:nvPr/>
        </p:nvSpPr>
        <p:spPr>
          <a:xfrm>
            <a:off x="545186" y="-54011"/>
            <a:ext cx="8667053" cy="1047338"/>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Home Page – Page Speed Analysis</a:t>
            </a:r>
          </a:p>
        </p:txBody>
      </p:sp>
      <p:grpSp>
        <p:nvGrpSpPr>
          <p:cNvPr id="11" name="Group 4">
            <a:extLst>
              <a:ext uri="{FF2B5EF4-FFF2-40B4-BE49-F238E27FC236}">
                <a16:creationId xmlns:a16="http://schemas.microsoft.com/office/drawing/2014/main" id="{D54100AF-6E31-6FD9-4254-B6895AE2F0F8}"/>
              </a:ext>
            </a:extLst>
          </p:cNvPr>
          <p:cNvGrpSpPr/>
          <p:nvPr/>
        </p:nvGrpSpPr>
        <p:grpSpPr>
          <a:xfrm>
            <a:off x="545186" y="1272738"/>
            <a:ext cx="4654610" cy="470514"/>
            <a:chOff x="0" y="0"/>
            <a:chExt cx="2186727" cy="545838"/>
          </a:xfrm>
        </p:grpSpPr>
        <p:sp>
          <p:nvSpPr>
            <p:cNvPr id="12" name="Freeform 5">
              <a:extLst>
                <a:ext uri="{FF2B5EF4-FFF2-40B4-BE49-F238E27FC236}">
                  <a16:creationId xmlns:a16="http://schemas.microsoft.com/office/drawing/2014/main" id="{2E1874CA-D2BF-55AE-9FD8-21FF7DFD32C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3" name="TextBox 6">
              <a:extLst>
                <a:ext uri="{FF2B5EF4-FFF2-40B4-BE49-F238E27FC236}">
                  <a16:creationId xmlns:a16="http://schemas.microsoft.com/office/drawing/2014/main" id="{43B9F694-3B54-4DE6-8968-93FFA8AF6138}"/>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2B9111FC-3761-AA11-6519-34F245C088EE}"/>
              </a:ext>
            </a:extLst>
          </p:cNvPr>
          <p:cNvSpPr txBox="1"/>
          <p:nvPr/>
        </p:nvSpPr>
        <p:spPr>
          <a:xfrm>
            <a:off x="652814" y="1274544"/>
            <a:ext cx="4546982"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Desktop</a:t>
            </a:r>
          </a:p>
        </p:txBody>
      </p:sp>
      <p:grpSp>
        <p:nvGrpSpPr>
          <p:cNvPr id="17" name="Group 4">
            <a:extLst>
              <a:ext uri="{FF2B5EF4-FFF2-40B4-BE49-F238E27FC236}">
                <a16:creationId xmlns:a16="http://schemas.microsoft.com/office/drawing/2014/main" id="{85528448-D747-71C9-C401-1A62ABE33173}"/>
              </a:ext>
            </a:extLst>
          </p:cNvPr>
          <p:cNvGrpSpPr/>
          <p:nvPr/>
        </p:nvGrpSpPr>
        <p:grpSpPr>
          <a:xfrm>
            <a:off x="545186" y="2107876"/>
            <a:ext cx="10817461" cy="4510637"/>
            <a:chOff x="0" y="0"/>
            <a:chExt cx="2186727" cy="545838"/>
          </a:xfrm>
        </p:grpSpPr>
        <p:sp>
          <p:nvSpPr>
            <p:cNvPr id="18" name="Freeform 5">
              <a:extLst>
                <a:ext uri="{FF2B5EF4-FFF2-40B4-BE49-F238E27FC236}">
                  <a16:creationId xmlns:a16="http://schemas.microsoft.com/office/drawing/2014/main" id="{EDCA5789-269F-CB08-430D-C3EB2D0CE54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TextBox 6">
              <a:extLst>
                <a:ext uri="{FF2B5EF4-FFF2-40B4-BE49-F238E27FC236}">
                  <a16:creationId xmlns:a16="http://schemas.microsoft.com/office/drawing/2014/main" id="{BD31197C-FFEB-AC8F-7DD2-60175A77C74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9" name="Picture 8">
            <a:extLst>
              <a:ext uri="{FF2B5EF4-FFF2-40B4-BE49-F238E27FC236}">
                <a16:creationId xmlns:a16="http://schemas.microsoft.com/office/drawing/2014/main" id="{359C591C-C056-8133-F00F-758DF14CFC29}"/>
              </a:ext>
            </a:extLst>
          </p:cNvPr>
          <p:cNvPicPr>
            <a:picLocks noChangeAspect="1"/>
          </p:cNvPicPr>
          <p:nvPr/>
        </p:nvPicPr>
        <p:blipFill>
          <a:blip r:embed="rId8"/>
          <a:stretch>
            <a:fillRect/>
          </a:stretch>
        </p:blipFill>
        <p:spPr>
          <a:xfrm>
            <a:off x="1529553" y="3584060"/>
            <a:ext cx="8848725" cy="2924175"/>
          </a:xfrm>
          <a:prstGeom prst="rect">
            <a:avLst/>
          </a:prstGeom>
        </p:spPr>
      </p:pic>
      <p:pic>
        <p:nvPicPr>
          <p:cNvPr id="16" name="Picture 15">
            <a:extLst>
              <a:ext uri="{FF2B5EF4-FFF2-40B4-BE49-F238E27FC236}">
                <a16:creationId xmlns:a16="http://schemas.microsoft.com/office/drawing/2014/main" id="{482B8FDA-197A-2C70-A337-4B46FC181340}"/>
              </a:ext>
            </a:extLst>
          </p:cNvPr>
          <p:cNvPicPr>
            <a:picLocks noChangeAspect="1"/>
          </p:cNvPicPr>
          <p:nvPr/>
        </p:nvPicPr>
        <p:blipFill>
          <a:blip r:embed="rId9"/>
          <a:stretch>
            <a:fillRect/>
          </a:stretch>
        </p:blipFill>
        <p:spPr>
          <a:xfrm>
            <a:off x="5358792" y="2342502"/>
            <a:ext cx="1190246" cy="1149761"/>
          </a:xfrm>
          <a:prstGeom prst="rect">
            <a:avLst/>
          </a:prstGeom>
        </p:spPr>
      </p:pic>
    </p:spTree>
    <p:extLst>
      <p:ext uri="{BB962C8B-B14F-4D97-AF65-F5344CB8AC3E}">
        <p14:creationId xmlns:p14="http://schemas.microsoft.com/office/powerpoint/2010/main" val="1653057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0" name="TextBox 9">
            <a:extLst>
              <a:ext uri="{FF2B5EF4-FFF2-40B4-BE49-F238E27FC236}">
                <a16:creationId xmlns:a16="http://schemas.microsoft.com/office/drawing/2014/main" id="{1598E85C-BBCF-30BE-E438-921A64F4F1D6}"/>
              </a:ext>
            </a:extLst>
          </p:cNvPr>
          <p:cNvSpPr txBox="1"/>
          <p:nvPr/>
        </p:nvSpPr>
        <p:spPr>
          <a:xfrm>
            <a:off x="545186" y="-54011"/>
            <a:ext cx="8791575" cy="1013419"/>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Home Page – Page Speed Analysis</a:t>
            </a:r>
          </a:p>
        </p:txBody>
      </p:sp>
      <p:grpSp>
        <p:nvGrpSpPr>
          <p:cNvPr id="11" name="Group 4">
            <a:extLst>
              <a:ext uri="{FF2B5EF4-FFF2-40B4-BE49-F238E27FC236}">
                <a16:creationId xmlns:a16="http://schemas.microsoft.com/office/drawing/2014/main" id="{D54100AF-6E31-6FD9-4254-B6895AE2F0F8}"/>
              </a:ext>
            </a:extLst>
          </p:cNvPr>
          <p:cNvGrpSpPr/>
          <p:nvPr/>
        </p:nvGrpSpPr>
        <p:grpSpPr>
          <a:xfrm>
            <a:off x="545187" y="1247794"/>
            <a:ext cx="4538540" cy="470514"/>
            <a:chOff x="0" y="0"/>
            <a:chExt cx="2186727" cy="545838"/>
          </a:xfrm>
        </p:grpSpPr>
        <p:sp>
          <p:nvSpPr>
            <p:cNvPr id="12" name="Freeform 5">
              <a:extLst>
                <a:ext uri="{FF2B5EF4-FFF2-40B4-BE49-F238E27FC236}">
                  <a16:creationId xmlns:a16="http://schemas.microsoft.com/office/drawing/2014/main" id="{2E1874CA-D2BF-55AE-9FD8-21FF7DFD32C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3" name="TextBox 6">
              <a:extLst>
                <a:ext uri="{FF2B5EF4-FFF2-40B4-BE49-F238E27FC236}">
                  <a16:creationId xmlns:a16="http://schemas.microsoft.com/office/drawing/2014/main" id="{43B9F694-3B54-4DE6-8968-93FFA8AF6138}"/>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2B9111FC-3761-AA11-6519-34F245C088EE}"/>
              </a:ext>
            </a:extLst>
          </p:cNvPr>
          <p:cNvSpPr txBox="1"/>
          <p:nvPr/>
        </p:nvSpPr>
        <p:spPr>
          <a:xfrm>
            <a:off x="652815" y="1249600"/>
            <a:ext cx="4328618"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Mobile</a:t>
            </a:r>
          </a:p>
        </p:txBody>
      </p:sp>
      <p:grpSp>
        <p:nvGrpSpPr>
          <p:cNvPr id="17" name="Group 4">
            <a:extLst>
              <a:ext uri="{FF2B5EF4-FFF2-40B4-BE49-F238E27FC236}">
                <a16:creationId xmlns:a16="http://schemas.microsoft.com/office/drawing/2014/main" id="{85528448-D747-71C9-C401-1A62ABE33173}"/>
              </a:ext>
            </a:extLst>
          </p:cNvPr>
          <p:cNvGrpSpPr/>
          <p:nvPr/>
        </p:nvGrpSpPr>
        <p:grpSpPr>
          <a:xfrm>
            <a:off x="545187" y="2095404"/>
            <a:ext cx="10817461" cy="4510637"/>
            <a:chOff x="0" y="0"/>
            <a:chExt cx="2186727" cy="545838"/>
          </a:xfrm>
        </p:grpSpPr>
        <p:sp>
          <p:nvSpPr>
            <p:cNvPr id="18" name="Freeform 5">
              <a:extLst>
                <a:ext uri="{FF2B5EF4-FFF2-40B4-BE49-F238E27FC236}">
                  <a16:creationId xmlns:a16="http://schemas.microsoft.com/office/drawing/2014/main" id="{EDCA5789-269F-CB08-430D-C3EB2D0CE54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1" name="TextBox 6">
              <a:extLst>
                <a:ext uri="{FF2B5EF4-FFF2-40B4-BE49-F238E27FC236}">
                  <a16:creationId xmlns:a16="http://schemas.microsoft.com/office/drawing/2014/main" id="{BD31197C-FFEB-AC8F-7DD2-60175A77C74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15" name="Picture 14">
            <a:extLst>
              <a:ext uri="{FF2B5EF4-FFF2-40B4-BE49-F238E27FC236}">
                <a16:creationId xmlns:a16="http://schemas.microsoft.com/office/drawing/2014/main" id="{78B748A2-D35B-D421-994E-E1BE06BF76E4}"/>
              </a:ext>
            </a:extLst>
          </p:cNvPr>
          <p:cNvPicPr>
            <a:picLocks noChangeAspect="1"/>
          </p:cNvPicPr>
          <p:nvPr/>
        </p:nvPicPr>
        <p:blipFill>
          <a:blip r:embed="rId8"/>
          <a:stretch>
            <a:fillRect/>
          </a:stretch>
        </p:blipFill>
        <p:spPr>
          <a:xfrm>
            <a:off x="5308919" y="2133219"/>
            <a:ext cx="1289994" cy="1205126"/>
          </a:xfrm>
          <a:prstGeom prst="rect">
            <a:avLst/>
          </a:prstGeom>
        </p:spPr>
      </p:pic>
      <p:pic>
        <p:nvPicPr>
          <p:cNvPr id="20" name="Picture 19">
            <a:extLst>
              <a:ext uri="{FF2B5EF4-FFF2-40B4-BE49-F238E27FC236}">
                <a16:creationId xmlns:a16="http://schemas.microsoft.com/office/drawing/2014/main" id="{8456C769-0018-B392-33AA-633B37AB60B4}"/>
              </a:ext>
            </a:extLst>
          </p:cNvPr>
          <p:cNvPicPr>
            <a:picLocks noChangeAspect="1"/>
          </p:cNvPicPr>
          <p:nvPr/>
        </p:nvPicPr>
        <p:blipFill>
          <a:blip r:embed="rId9"/>
          <a:stretch>
            <a:fillRect/>
          </a:stretch>
        </p:blipFill>
        <p:spPr>
          <a:xfrm>
            <a:off x="1558128" y="3449770"/>
            <a:ext cx="8791575" cy="3000375"/>
          </a:xfrm>
          <a:prstGeom prst="rect">
            <a:avLst/>
          </a:prstGeom>
        </p:spPr>
      </p:pic>
    </p:spTree>
    <p:extLst>
      <p:ext uri="{BB962C8B-B14F-4D97-AF65-F5344CB8AC3E}">
        <p14:creationId xmlns:p14="http://schemas.microsoft.com/office/powerpoint/2010/main" val="33341048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grpSp>
        <p:nvGrpSpPr>
          <p:cNvPr id="11" name="Group 4">
            <a:extLst>
              <a:ext uri="{FF2B5EF4-FFF2-40B4-BE49-F238E27FC236}">
                <a16:creationId xmlns:a16="http://schemas.microsoft.com/office/drawing/2014/main" id="{D54100AF-6E31-6FD9-4254-B6895AE2F0F8}"/>
              </a:ext>
            </a:extLst>
          </p:cNvPr>
          <p:cNvGrpSpPr/>
          <p:nvPr/>
        </p:nvGrpSpPr>
        <p:grpSpPr>
          <a:xfrm>
            <a:off x="545186" y="1202919"/>
            <a:ext cx="4690831" cy="470514"/>
            <a:chOff x="0" y="0"/>
            <a:chExt cx="2186727" cy="545838"/>
          </a:xfrm>
        </p:grpSpPr>
        <p:sp>
          <p:nvSpPr>
            <p:cNvPr id="12" name="Freeform 5">
              <a:extLst>
                <a:ext uri="{FF2B5EF4-FFF2-40B4-BE49-F238E27FC236}">
                  <a16:creationId xmlns:a16="http://schemas.microsoft.com/office/drawing/2014/main" id="{2E1874CA-D2BF-55AE-9FD8-21FF7DFD32C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3" name="TextBox 6">
              <a:extLst>
                <a:ext uri="{FF2B5EF4-FFF2-40B4-BE49-F238E27FC236}">
                  <a16:creationId xmlns:a16="http://schemas.microsoft.com/office/drawing/2014/main" id="{43B9F694-3B54-4DE6-8968-93FFA8AF6138}"/>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2B9111FC-3761-AA11-6519-34F245C088EE}"/>
              </a:ext>
            </a:extLst>
          </p:cNvPr>
          <p:cNvSpPr txBox="1"/>
          <p:nvPr/>
        </p:nvSpPr>
        <p:spPr>
          <a:xfrm>
            <a:off x="652815" y="1204725"/>
            <a:ext cx="453854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Desktop</a:t>
            </a:r>
          </a:p>
        </p:txBody>
      </p:sp>
      <p:grpSp>
        <p:nvGrpSpPr>
          <p:cNvPr id="17" name="Group 4">
            <a:extLst>
              <a:ext uri="{FF2B5EF4-FFF2-40B4-BE49-F238E27FC236}">
                <a16:creationId xmlns:a16="http://schemas.microsoft.com/office/drawing/2014/main" id="{85528448-D747-71C9-C401-1A62ABE33173}"/>
              </a:ext>
            </a:extLst>
          </p:cNvPr>
          <p:cNvGrpSpPr/>
          <p:nvPr/>
        </p:nvGrpSpPr>
        <p:grpSpPr>
          <a:xfrm>
            <a:off x="525611" y="2072966"/>
            <a:ext cx="10817461" cy="4510637"/>
            <a:chOff x="0" y="0"/>
            <a:chExt cx="2186727" cy="545838"/>
          </a:xfrm>
        </p:grpSpPr>
        <p:sp>
          <p:nvSpPr>
            <p:cNvPr id="18" name="Freeform 5">
              <a:extLst>
                <a:ext uri="{FF2B5EF4-FFF2-40B4-BE49-F238E27FC236}">
                  <a16:creationId xmlns:a16="http://schemas.microsoft.com/office/drawing/2014/main" id="{EDCA5789-269F-CB08-430D-C3EB2D0CE54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1" name="TextBox 6">
              <a:extLst>
                <a:ext uri="{FF2B5EF4-FFF2-40B4-BE49-F238E27FC236}">
                  <a16:creationId xmlns:a16="http://schemas.microsoft.com/office/drawing/2014/main" id="{BD31197C-FFEB-AC8F-7DD2-60175A77C74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18">
            <a:extLst>
              <a:ext uri="{FF2B5EF4-FFF2-40B4-BE49-F238E27FC236}">
                <a16:creationId xmlns:a16="http://schemas.microsoft.com/office/drawing/2014/main" id="{6B5B9995-EEC7-B36A-81D1-83A0408FCE33}"/>
              </a:ext>
            </a:extLst>
          </p:cNvPr>
          <p:cNvSpPr txBox="1"/>
          <p:nvPr/>
        </p:nvSpPr>
        <p:spPr>
          <a:xfrm>
            <a:off x="440222" y="-90168"/>
            <a:ext cx="11311556" cy="1013419"/>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Retail Billing Software – Page Speed Analysis</a:t>
            </a:r>
          </a:p>
        </p:txBody>
      </p:sp>
      <p:pic>
        <p:nvPicPr>
          <p:cNvPr id="9" name="Picture 8">
            <a:extLst>
              <a:ext uri="{FF2B5EF4-FFF2-40B4-BE49-F238E27FC236}">
                <a16:creationId xmlns:a16="http://schemas.microsoft.com/office/drawing/2014/main" id="{31103727-D89A-0A3D-1CAD-2F76D84D5E56}"/>
              </a:ext>
            </a:extLst>
          </p:cNvPr>
          <p:cNvPicPr>
            <a:picLocks noChangeAspect="1"/>
          </p:cNvPicPr>
          <p:nvPr/>
        </p:nvPicPr>
        <p:blipFill>
          <a:blip r:embed="rId8"/>
          <a:stretch>
            <a:fillRect/>
          </a:stretch>
        </p:blipFill>
        <p:spPr>
          <a:xfrm>
            <a:off x="5296166" y="2103673"/>
            <a:ext cx="1276350" cy="1323975"/>
          </a:xfrm>
          <a:prstGeom prst="rect">
            <a:avLst/>
          </a:prstGeom>
        </p:spPr>
      </p:pic>
      <p:pic>
        <p:nvPicPr>
          <p:cNvPr id="22" name="Picture 21">
            <a:extLst>
              <a:ext uri="{FF2B5EF4-FFF2-40B4-BE49-F238E27FC236}">
                <a16:creationId xmlns:a16="http://schemas.microsoft.com/office/drawing/2014/main" id="{723B8027-7F65-5B23-560A-BEE0AFF9F0BA}"/>
              </a:ext>
            </a:extLst>
          </p:cNvPr>
          <p:cNvPicPr>
            <a:picLocks noChangeAspect="1"/>
          </p:cNvPicPr>
          <p:nvPr/>
        </p:nvPicPr>
        <p:blipFill>
          <a:blip r:embed="rId9"/>
          <a:stretch>
            <a:fillRect/>
          </a:stretch>
        </p:blipFill>
        <p:spPr>
          <a:xfrm>
            <a:off x="1586703" y="3557825"/>
            <a:ext cx="8829675" cy="2895600"/>
          </a:xfrm>
          <a:prstGeom prst="rect">
            <a:avLst/>
          </a:prstGeom>
        </p:spPr>
      </p:pic>
    </p:spTree>
    <p:extLst>
      <p:ext uri="{BB962C8B-B14F-4D97-AF65-F5344CB8AC3E}">
        <p14:creationId xmlns:p14="http://schemas.microsoft.com/office/powerpoint/2010/main" val="23652254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0" name="TextBox 9">
            <a:extLst>
              <a:ext uri="{FF2B5EF4-FFF2-40B4-BE49-F238E27FC236}">
                <a16:creationId xmlns:a16="http://schemas.microsoft.com/office/drawing/2014/main" id="{1598E85C-BBCF-30BE-E438-921A64F4F1D6}"/>
              </a:ext>
            </a:extLst>
          </p:cNvPr>
          <p:cNvSpPr txBox="1"/>
          <p:nvPr/>
        </p:nvSpPr>
        <p:spPr>
          <a:xfrm>
            <a:off x="460723" y="-105514"/>
            <a:ext cx="11311556" cy="1013419"/>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Retail Billing Software – Page Speed Analysis</a:t>
            </a:r>
          </a:p>
        </p:txBody>
      </p:sp>
      <p:grpSp>
        <p:nvGrpSpPr>
          <p:cNvPr id="11" name="Group 4">
            <a:extLst>
              <a:ext uri="{FF2B5EF4-FFF2-40B4-BE49-F238E27FC236}">
                <a16:creationId xmlns:a16="http://schemas.microsoft.com/office/drawing/2014/main" id="{D54100AF-6E31-6FD9-4254-B6895AE2F0F8}"/>
              </a:ext>
            </a:extLst>
          </p:cNvPr>
          <p:cNvGrpSpPr/>
          <p:nvPr/>
        </p:nvGrpSpPr>
        <p:grpSpPr>
          <a:xfrm>
            <a:off x="545186" y="1272738"/>
            <a:ext cx="4412027" cy="470514"/>
            <a:chOff x="0" y="0"/>
            <a:chExt cx="2186727" cy="545838"/>
          </a:xfrm>
        </p:grpSpPr>
        <p:sp>
          <p:nvSpPr>
            <p:cNvPr id="12" name="Freeform 5">
              <a:extLst>
                <a:ext uri="{FF2B5EF4-FFF2-40B4-BE49-F238E27FC236}">
                  <a16:creationId xmlns:a16="http://schemas.microsoft.com/office/drawing/2014/main" id="{2E1874CA-D2BF-55AE-9FD8-21FF7DFD32C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3" name="TextBox 6">
              <a:extLst>
                <a:ext uri="{FF2B5EF4-FFF2-40B4-BE49-F238E27FC236}">
                  <a16:creationId xmlns:a16="http://schemas.microsoft.com/office/drawing/2014/main" id="{43B9F694-3B54-4DE6-8968-93FFA8AF6138}"/>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2B9111FC-3761-AA11-6519-34F245C088EE}"/>
              </a:ext>
            </a:extLst>
          </p:cNvPr>
          <p:cNvSpPr txBox="1"/>
          <p:nvPr/>
        </p:nvSpPr>
        <p:spPr>
          <a:xfrm>
            <a:off x="652814" y="1274544"/>
            <a:ext cx="4304399"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Mobile</a:t>
            </a:r>
          </a:p>
        </p:txBody>
      </p:sp>
      <p:grpSp>
        <p:nvGrpSpPr>
          <p:cNvPr id="17" name="Group 4">
            <a:extLst>
              <a:ext uri="{FF2B5EF4-FFF2-40B4-BE49-F238E27FC236}">
                <a16:creationId xmlns:a16="http://schemas.microsoft.com/office/drawing/2014/main" id="{85528448-D747-71C9-C401-1A62ABE33173}"/>
              </a:ext>
            </a:extLst>
          </p:cNvPr>
          <p:cNvGrpSpPr/>
          <p:nvPr/>
        </p:nvGrpSpPr>
        <p:grpSpPr>
          <a:xfrm>
            <a:off x="578373" y="2107876"/>
            <a:ext cx="10817461" cy="4510637"/>
            <a:chOff x="0" y="0"/>
            <a:chExt cx="2186727" cy="545838"/>
          </a:xfrm>
        </p:grpSpPr>
        <p:sp>
          <p:nvSpPr>
            <p:cNvPr id="18" name="Freeform 5">
              <a:extLst>
                <a:ext uri="{FF2B5EF4-FFF2-40B4-BE49-F238E27FC236}">
                  <a16:creationId xmlns:a16="http://schemas.microsoft.com/office/drawing/2014/main" id="{EDCA5789-269F-CB08-430D-C3EB2D0CE54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TextBox 6">
              <a:extLst>
                <a:ext uri="{FF2B5EF4-FFF2-40B4-BE49-F238E27FC236}">
                  <a16:creationId xmlns:a16="http://schemas.microsoft.com/office/drawing/2014/main" id="{BD31197C-FFEB-AC8F-7DD2-60175A77C74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15" name="Picture 14">
            <a:extLst>
              <a:ext uri="{FF2B5EF4-FFF2-40B4-BE49-F238E27FC236}">
                <a16:creationId xmlns:a16="http://schemas.microsoft.com/office/drawing/2014/main" id="{FA4FFB16-2783-16EF-A9C0-DF48381BF7D1}"/>
              </a:ext>
            </a:extLst>
          </p:cNvPr>
          <p:cNvPicPr>
            <a:picLocks noChangeAspect="1"/>
          </p:cNvPicPr>
          <p:nvPr/>
        </p:nvPicPr>
        <p:blipFill>
          <a:blip r:embed="rId8"/>
          <a:stretch>
            <a:fillRect/>
          </a:stretch>
        </p:blipFill>
        <p:spPr>
          <a:xfrm>
            <a:off x="5429250" y="2161268"/>
            <a:ext cx="1333500" cy="1343025"/>
          </a:xfrm>
          <a:prstGeom prst="rect">
            <a:avLst/>
          </a:prstGeom>
        </p:spPr>
      </p:pic>
      <p:grpSp>
        <p:nvGrpSpPr>
          <p:cNvPr id="20" name="Group 4">
            <a:extLst>
              <a:ext uri="{FF2B5EF4-FFF2-40B4-BE49-F238E27FC236}">
                <a16:creationId xmlns:a16="http://schemas.microsoft.com/office/drawing/2014/main" id="{E408A7A7-CFFB-076B-1847-9C5A84D84505}"/>
              </a:ext>
            </a:extLst>
          </p:cNvPr>
          <p:cNvGrpSpPr/>
          <p:nvPr/>
        </p:nvGrpSpPr>
        <p:grpSpPr>
          <a:xfrm>
            <a:off x="545186" y="2107876"/>
            <a:ext cx="10817461" cy="4510637"/>
            <a:chOff x="0" y="0"/>
            <a:chExt cx="2186727" cy="545838"/>
          </a:xfrm>
        </p:grpSpPr>
        <p:sp>
          <p:nvSpPr>
            <p:cNvPr id="22" name="Freeform 5">
              <a:extLst>
                <a:ext uri="{FF2B5EF4-FFF2-40B4-BE49-F238E27FC236}">
                  <a16:creationId xmlns:a16="http://schemas.microsoft.com/office/drawing/2014/main" id="{1FEE596B-0684-0191-B304-25D0EB5F3FE8}"/>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6">
              <a:extLst>
                <a:ext uri="{FF2B5EF4-FFF2-40B4-BE49-F238E27FC236}">
                  <a16:creationId xmlns:a16="http://schemas.microsoft.com/office/drawing/2014/main" id="{C4C13CB5-3A31-BF19-C0FB-5463526F0057}"/>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24" name="Picture 23">
            <a:extLst>
              <a:ext uri="{FF2B5EF4-FFF2-40B4-BE49-F238E27FC236}">
                <a16:creationId xmlns:a16="http://schemas.microsoft.com/office/drawing/2014/main" id="{06E84042-DD70-E00E-084C-97C7BD986137}"/>
              </a:ext>
            </a:extLst>
          </p:cNvPr>
          <p:cNvPicPr>
            <a:picLocks noChangeAspect="1"/>
          </p:cNvPicPr>
          <p:nvPr/>
        </p:nvPicPr>
        <p:blipFill>
          <a:blip r:embed="rId8"/>
          <a:stretch>
            <a:fillRect/>
          </a:stretch>
        </p:blipFill>
        <p:spPr>
          <a:xfrm>
            <a:off x="5287166" y="2161268"/>
            <a:ext cx="1333500" cy="1343025"/>
          </a:xfrm>
          <a:prstGeom prst="rect">
            <a:avLst/>
          </a:prstGeom>
        </p:spPr>
      </p:pic>
      <p:pic>
        <p:nvPicPr>
          <p:cNvPr id="25" name="Picture 24">
            <a:extLst>
              <a:ext uri="{FF2B5EF4-FFF2-40B4-BE49-F238E27FC236}">
                <a16:creationId xmlns:a16="http://schemas.microsoft.com/office/drawing/2014/main" id="{5AEB6203-66FC-EC00-A515-02A02F2EDECA}"/>
              </a:ext>
            </a:extLst>
          </p:cNvPr>
          <p:cNvPicPr>
            <a:picLocks noChangeAspect="1"/>
          </p:cNvPicPr>
          <p:nvPr/>
        </p:nvPicPr>
        <p:blipFill>
          <a:blip r:embed="rId9"/>
          <a:stretch>
            <a:fillRect/>
          </a:stretch>
        </p:blipFill>
        <p:spPr>
          <a:xfrm>
            <a:off x="1719262" y="3526004"/>
            <a:ext cx="8753475" cy="3019425"/>
          </a:xfrm>
          <a:prstGeom prst="rect">
            <a:avLst/>
          </a:prstGeom>
        </p:spPr>
      </p:pic>
    </p:spTree>
    <p:extLst>
      <p:ext uri="{BB962C8B-B14F-4D97-AF65-F5344CB8AC3E}">
        <p14:creationId xmlns:p14="http://schemas.microsoft.com/office/powerpoint/2010/main" val="1486522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grpSp>
        <p:nvGrpSpPr>
          <p:cNvPr id="11" name="Group 4">
            <a:extLst>
              <a:ext uri="{FF2B5EF4-FFF2-40B4-BE49-F238E27FC236}">
                <a16:creationId xmlns:a16="http://schemas.microsoft.com/office/drawing/2014/main" id="{D54100AF-6E31-6FD9-4254-B6895AE2F0F8}"/>
              </a:ext>
            </a:extLst>
          </p:cNvPr>
          <p:cNvGrpSpPr/>
          <p:nvPr/>
        </p:nvGrpSpPr>
        <p:grpSpPr>
          <a:xfrm>
            <a:off x="578373" y="1272738"/>
            <a:ext cx="4654610" cy="470514"/>
            <a:chOff x="0" y="0"/>
            <a:chExt cx="2186727" cy="545838"/>
          </a:xfrm>
        </p:grpSpPr>
        <p:sp>
          <p:nvSpPr>
            <p:cNvPr id="12" name="Freeform 5">
              <a:extLst>
                <a:ext uri="{FF2B5EF4-FFF2-40B4-BE49-F238E27FC236}">
                  <a16:creationId xmlns:a16="http://schemas.microsoft.com/office/drawing/2014/main" id="{2E1874CA-D2BF-55AE-9FD8-21FF7DFD32C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3" name="TextBox 6">
              <a:extLst>
                <a:ext uri="{FF2B5EF4-FFF2-40B4-BE49-F238E27FC236}">
                  <a16:creationId xmlns:a16="http://schemas.microsoft.com/office/drawing/2014/main" id="{43B9F694-3B54-4DE6-8968-93FFA8AF6138}"/>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2B9111FC-3761-AA11-6519-34F245C088EE}"/>
              </a:ext>
            </a:extLst>
          </p:cNvPr>
          <p:cNvSpPr txBox="1"/>
          <p:nvPr/>
        </p:nvSpPr>
        <p:spPr>
          <a:xfrm>
            <a:off x="686001" y="1274544"/>
            <a:ext cx="4546982"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Desktop</a:t>
            </a:r>
          </a:p>
        </p:txBody>
      </p:sp>
      <p:grpSp>
        <p:nvGrpSpPr>
          <p:cNvPr id="17" name="Group 4">
            <a:extLst>
              <a:ext uri="{FF2B5EF4-FFF2-40B4-BE49-F238E27FC236}">
                <a16:creationId xmlns:a16="http://schemas.microsoft.com/office/drawing/2014/main" id="{85528448-D747-71C9-C401-1A62ABE33173}"/>
              </a:ext>
            </a:extLst>
          </p:cNvPr>
          <p:cNvGrpSpPr/>
          <p:nvPr/>
        </p:nvGrpSpPr>
        <p:grpSpPr>
          <a:xfrm>
            <a:off x="578373" y="2107876"/>
            <a:ext cx="10817461" cy="4510637"/>
            <a:chOff x="0" y="0"/>
            <a:chExt cx="2186727" cy="545838"/>
          </a:xfrm>
        </p:grpSpPr>
        <p:sp>
          <p:nvSpPr>
            <p:cNvPr id="18" name="Freeform 5">
              <a:extLst>
                <a:ext uri="{FF2B5EF4-FFF2-40B4-BE49-F238E27FC236}">
                  <a16:creationId xmlns:a16="http://schemas.microsoft.com/office/drawing/2014/main" id="{EDCA5789-269F-CB08-430D-C3EB2D0CE54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TextBox 6">
              <a:extLst>
                <a:ext uri="{FF2B5EF4-FFF2-40B4-BE49-F238E27FC236}">
                  <a16:creationId xmlns:a16="http://schemas.microsoft.com/office/drawing/2014/main" id="{BD31197C-FFEB-AC8F-7DD2-60175A77C74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18">
            <a:extLst>
              <a:ext uri="{FF2B5EF4-FFF2-40B4-BE49-F238E27FC236}">
                <a16:creationId xmlns:a16="http://schemas.microsoft.com/office/drawing/2014/main" id="{62D53AA0-26BD-BFE4-41FE-ECC828F7745E}"/>
              </a:ext>
            </a:extLst>
          </p:cNvPr>
          <p:cNvSpPr txBox="1"/>
          <p:nvPr/>
        </p:nvSpPr>
        <p:spPr>
          <a:xfrm>
            <a:off x="135874" y="-162299"/>
            <a:ext cx="11920250" cy="1007520"/>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200" b="1" i="0" u="none" strike="noStrike" kern="1200" cap="none" spc="-150" normalizeH="0" baseline="0" noProof="0" dirty="0">
                <a:ln>
                  <a:noFill/>
                </a:ln>
                <a:solidFill>
                  <a:srgbClr val="FFFFFF"/>
                </a:solidFill>
                <a:effectLst/>
                <a:uLnTx/>
                <a:uFillTx/>
                <a:latin typeface="Anantason Semi-Bold"/>
                <a:ea typeface="+mn-ea"/>
                <a:cs typeface="Anantason Semi-Bold"/>
              </a:rPr>
              <a:t>Restaurant Billing Software – Page Speed Analysis</a:t>
            </a:r>
          </a:p>
        </p:txBody>
      </p:sp>
      <p:pic>
        <p:nvPicPr>
          <p:cNvPr id="15" name="Picture 14">
            <a:extLst>
              <a:ext uri="{FF2B5EF4-FFF2-40B4-BE49-F238E27FC236}">
                <a16:creationId xmlns:a16="http://schemas.microsoft.com/office/drawing/2014/main" id="{AACFA876-67A0-411C-5DA0-49ECC41CFB2C}"/>
              </a:ext>
            </a:extLst>
          </p:cNvPr>
          <p:cNvPicPr>
            <a:picLocks noChangeAspect="1"/>
          </p:cNvPicPr>
          <p:nvPr/>
        </p:nvPicPr>
        <p:blipFill>
          <a:blip r:embed="rId8"/>
          <a:stretch>
            <a:fillRect/>
          </a:stretch>
        </p:blipFill>
        <p:spPr>
          <a:xfrm>
            <a:off x="5434012" y="2114550"/>
            <a:ext cx="1323975" cy="1314450"/>
          </a:xfrm>
          <a:prstGeom prst="rect">
            <a:avLst/>
          </a:prstGeom>
        </p:spPr>
      </p:pic>
      <p:pic>
        <p:nvPicPr>
          <p:cNvPr id="22" name="Picture 21">
            <a:extLst>
              <a:ext uri="{FF2B5EF4-FFF2-40B4-BE49-F238E27FC236}">
                <a16:creationId xmlns:a16="http://schemas.microsoft.com/office/drawing/2014/main" id="{7B2A6654-E9BD-525A-E012-F8D3A36D9340}"/>
              </a:ext>
            </a:extLst>
          </p:cNvPr>
          <p:cNvPicPr>
            <a:picLocks noChangeAspect="1"/>
          </p:cNvPicPr>
          <p:nvPr/>
        </p:nvPicPr>
        <p:blipFill>
          <a:blip r:embed="rId9"/>
          <a:stretch>
            <a:fillRect/>
          </a:stretch>
        </p:blipFill>
        <p:spPr>
          <a:xfrm>
            <a:off x="1676399" y="3566431"/>
            <a:ext cx="8839200" cy="2914650"/>
          </a:xfrm>
          <a:prstGeom prst="rect">
            <a:avLst/>
          </a:prstGeom>
        </p:spPr>
      </p:pic>
      <p:pic>
        <p:nvPicPr>
          <p:cNvPr id="23" name="Picture 22">
            <a:extLst>
              <a:ext uri="{FF2B5EF4-FFF2-40B4-BE49-F238E27FC236}">
                <a16:creationId xmlns:a16="http://schemas.microsoft.com/office/drawing/2014/main" id="{798D84CF-ABB3-AF35-0921-3794B2503C48}"/>
              </a:ext>
            </a:extLst>
          </p:cNvPr>
          <p:cNvPicPr>
            <a:picLocks noChangeAspect="1"/>
          </p:cNvPicPr>
          <p:nvPr/>
        </p:nvPicPr>
        <p:blipFill>
          <a:blip r:embed="rId9"/>
          <a:stretch>
            <a:fillRect/>
          </a:stretch>
        </p:blipFill>
        <p:spPr>
          <a:xfrm>
            <a:off x="1567503" y="3566431"/>
            <a:ext cx="8839200" cy="2914650"/>
          </a:xfrm>
          <a:prstGeom prst="rect">
            <a:avLst/>
          </a:prstGeom>
        </p:spPr>
      </p:pic>
    </p:spTree>
    <p:extLst>
      <p:ext uri="{BB962C8B-B14F-4D97-AF65-F5344CB8AC3E}">
        <p14:creationId xmlns:p14="http://schemas.microsoft.com/office/powerpoint/2010/main" val="23470285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grpSp>
        <p:nvGrpSpPr>
          <p:cNvPr id="11" name="Group 4">
            <a:extLst>
              <a:ext uri="{FF2B5EF4-FFF2-40B4-BE49-F238E27FC236}">
                <a16:creationId xmlns:a16="http://schemas.microsoft.com/office/drawing/2014/main" id="{D54100AF-6E31-6FD9-4254-B6895AE2F0F8}"/>
              </a:ext>
            </a:extLst>
          </p:cNvPr>
          <p:cNvGrpSpPr/>
          <p:nvPr/>
        </p:nvGrpSpPr>
        <p:grpSpPr>
          <a:xfrm>
            <a:off x="608152" y="1192014"/>
            <a:ext cx="4538540" cy="470514"/>
            <a:chOff x="0" y="0"/>
            <a:chExt cx="2186727" cy="545838"/>
          </a:xfrm>
        </p:grpSpPr>
        <p:sp>
          <p:nvSpPr>
            <p:cNvPr id="12" name="Freeform 5">
              <a:extLst>
                <a:ext uri="{FF2B5EF4-FFF2-40B4-BE49-F238E27FC236}">
                  <a16:creationId xmlns:a16="http://schemas.microsoft.com/office/drawing/2014/main" id="{2E1874CA-D2BF-55AE-9FD8-21FF7DFD32C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3" name="TextBox 6">
              <a:extLst>
                <a:ext uri="{FF2B5EF4-FFF2-40B4-BE49-F238E27FC236}">
                  <a16:creationId xmlns:a16="http://schemas.microsoft.com/office/drawing/2014/main" id="{43B9F694-3B54-4DE6-8968-93FFA8AF6138}"/>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2B9111FC-3761-AA11-6519-34F245C088EE}"/>
              </a:ext>
            </a:extLst>
          </p:cNvPr>
          <p:cNvSpPr txBox="1"/>
          <p:nvPr/>
        </p:nvSpPr>
        <p:spPr>
          <a:xfrm>
            <a:off x="715780" y="1193820"/>
            <a:ext cx="4328618"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Mobile</a:t>
            </a:r>
          </a:p>
        </p:txBody>
      </p:sp>
      <p:grpSp>
        <p:nvGrpSpPr>
          <p:cNvPr id="17" name="Group 4">
            <a:extLst>
              <a:ext uri="{FF2B5EF4-FFF2-40B4-BE49-F238E27FC236}">
                <a16:creationId xmlns:a16="http://schemas.microsoft.com/office/drawing/2014/main" id="{85528448-D747-71C9-C401-1A62ABE33173}"/>
              </a:ext>
            </a:extLst>
          </p:cNvPr>
          <p:cNvGrpSpPr/>
          <p:nvPr/>
        </p:nvGrpSpPr>
        <p:grpSpPr>
          <a:xfrm>
            <a:off x="608152" y="1966912"/>
            <a:ext cx="10817461" cy="4510637"/>
            <a:chOff x="0" y="0"/>
            <a:chExt cx="2186727" cy="545838"/>
          </a:xfrm>
        </p:grpSpPr>
        <p:sp>
          <p:nvSpPr>
            <p:cNvPr id="18" name="Freeform 5">
              <a:extLst>
                <a:ext uri="{FF2B5EF4-FFF2-40B4-BE49-F238E27FC236}">
                  <a16:creationId xmlns:a16="http://schemas.microsoft.com/office/drawing/2014/main" id="{EDCA5789-269F-CB08-430D-C3EB2D0CE54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1" name="TextBox 6">
              <a:extLst>
                <a:ext uri="{FF2B5EF4-FFF2-40B4-BE49-F238E27FC236}">
                  <a16:creationId xmlns:a16="http://schemas.microsoft.com/office/drawing/2014/main" id="{BD31197C-FFEB-AC8F-7DD2-60175A77C74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18">
            <a:extLst>
              <a:ext uri="{FF2B5EF4-FFF2-40B4-BE49-F238E27FC236}">
                <a16:creationId xmlns:a16="http://schemas.microsoft.com/office/drawing/2014/main" id="{C3C152FB-3456-1E27-711B-93262E9AEC82}"/>
              </a:ext>
            </a:extLst>
          </p:cNvPr>
          <p:cNvSpPr txBox="1"/>
          <p:nvPr/>
        </p:nvSpPr>
        <p:spPr>
          <a:xfrm>
            <a:off x="145577" y="-168437"/>
            <a:ext cx="11956163" cy="1007520"/>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200" b="1" i="0" u="none" strike="noStrike" kern="1200" cap="none" spc="-150" normalizeH="0" baseline="0" noProof="0" dirty="0">
                <a:ln>
                  <a:noFill/>
                </a:ln>
                <a:solidFill>
                  <a:srgbClr val="FFFFFF"/>
                </a:solidFill>
                <a:effectLst/>
                <a:uLnTx/>
                <a:uFillTx/>
                <a:latin typeface="Anantason Semi-Bold"/>
                <a:ea typeface="+mn-ea"/>
                <a:cs typeface="Anantason Semi-Bold"/>
              </a:rPr>
              <a:t>Restaurant Billing Software – Page Speed Analysis</a:t>
            </a:r>
          </a:p>
        </p:txBody>
      </p:sp>
      <p:pic>
        <p:nvPicPr>
          <p:cNvPr id="9" name="Picture 8">
            <a:extLst>
              <a:ext uri="{FF2B5EF4-FFF2-40B4-BE49-F238E27FC236}">
                <a16:creationId xmlns:a16="http://schemas.microsoft.com/office/drawing/2014/main" id="{BC1B8737-1099-1C08-D5C5-A68F4073F41C}"/>
              </a:ext>
            </a:extLst>
          </p:cNvPr>
          <p:cNvPicPr>
            <a:picLocks noChangeAspect="1"/>
          </p:cNvPicPr>
          <p:nvPr/>
        </p:nvPicPr>
        <p:blipFill>
          <a:blip r:embed="rId8"/>
          <a:stretch>
            <a:fillRect/>
          </a:stretch>
        </p:blipFill>
        <p:spPr>
          <a:xfrm>
            <a:off x="5419725" y="1994002"/>
            <a:ext cx="1352550" cy="1323975"/>
          </a:xfrm>
          <a:prstGeom prst="rect">
            <a:avLst/>
          </a:prstGeom>
        </p:spPr>
      </p:pic>
      <p:grpSp>
        <p:nvGrpSpPr>
          <p:cNvPr id="30" name="Group 4">
            <a:extLst>
              <a:ext uri="{FF2B5EF4-FFF2-40B4-BE49-F238E27FC236}">
                <a16:creationId xmlns:a16="http://schemas.microsoft.com/office/drawing/2014/main" id="{6F8C7918-8E03-5A22-E7E8-17FAE30C26E5}"/>
              </a:ext>
            </a:extLst>
          </p:cNvPr>
          <p:cNvGrpSpPr/>
          <p:nvPr/>
        </p:nvGrpSpPr>
        <p:grpSpPr>
          <a:xfrm>
            <a:off x="608152" y="2042425"/>
            <a:ext cx="10817461" cy="4510637"/>
            <a:chOff x="0" y="0"/>
            <a:chExt cx="2186727" cy="545838"/>
          </a:xfrm>
        </p:grpSpPr>
        <p:sp>
          <p:nvSpPr>
            <p:cNvPr id="31" name="Freeform 5">
              <a:extLst>
                <a:ext uri="{FF2B5EF4-FFF2-40B4-BE49-F238E27FC236}">
                  <a16:creationId xmlns:a16="http://schemas.microsoft.com/office/drawing/2014/main" id="{8F94507F-2EEB-D454-BE05-9BB8563330D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32" name="TextBox 6">
              <a:extLst>
                <a:ext uri="{FF2B5EF4-FFF2-40B4-BE49-F238E27FC236}">
                  <a16:creationId xmlns:a16="http://schemas.microsoft.com/office/drawing/2014/main" id="{F9211DBE-381C-2DC5-D3E1-604D70A620DE}"/>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33" name="Picture 32">
            <a:extLst>
              <a:ext uri="{FF2B5EF4-FFF2-40B4-BE49-F238E27FC236}">
                <a16:creationId xmlns:a16="http://schemas.microsoft.com/office/drawing/2014/main" id="{E37B78CD-8438-24CE-62E3-7C5AA168AE23}"/>
              </a:ext>
            </a:extLst>
          </p:cNvPr>
          <p:cNvPicPr>
            <a:picLocks noChangeAspect="1"/>
          </p:cNvPicPr>
          <p:nvPr/>
        </p:nvPicPr>
        <p:blipFill>
          <a:blip r:embed="rId8"/>
          <a:stretch>
            <a:fillRect/>
          </a:stretch>
        </p:blipFill>
        <p:spPr>
          <a:xfrm>
            <a:off x="5419725" y="2069515"/>
            <a:ext cx="1352550" cy="1323975"/>
          </a:xfrm>
          <a:prstGeom prst="rect">
            <a:avLst/>
          </a:prstGeom>
        </p:spPr>
      </p:pic>
      <p:pic>
        <p:nvPicPr>
          <p:cNvPr id="34" name="Picture 33">
            <a:extLst>
              <a:ext uri="{FF2B5EF4-FFF2-40B4-BE49-F238E27FC236}">
                <a16:creationId xmlns:a16="http://schemas.microsoft.com/office/drawing/2014/main" id="{B1BE0148-7627-36CD-705B-35C0F8E77F06}"/>
              </a:ext>
            </a:extLst>
          </p:cNvPr>
          <p:cNvPicPr>
            <a:picLocks noChangeAspect="1"/>
          </p:cNvPicPr>
          <p:nvPr/>
        </p:nvPicPr>
        <p:blipFill>
          <a:blip r:embed="rId9"/>
          <a:stretch>
            <a:fillRect/>
          </a:stretch>
        </p:blipFill>
        <p:spPr>
          <a:xfrm>
            <a:off x="1751684" y="3469003"/>
            <a:ext cx="8743950" cy="2952750"/>
          </a:xfrm>
          <a:prstGeom prst="rect">
            <a:avLst/>
          </a:prstGeom>
        </p:spPr>
      </p:pic>
    </p:spTree>
    <p:extLst>
      <p:ext uri="{BB962C8B-B14F-4D97-AF65-F5344CB8AC3E}">
        <p14:creationId xmlns:p14="http://schemas.microsoft.com/office/powerpoint/2010/main" val="12076260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9" name="TextBox 8">
            <a:extLst>
              <a:ext uri="{FF2B5EF4-FFF2-40B4-BE49-F238E27FC236}">
                <a16:creationId xmlns:a16="http://schemas.microsoft.com/office/drawing/2014/main" id="{1854310E-B0F0-A95E-0190-74ABFC4F4DA2}"/>
              </a:ext>
            </a:extLst>
          </p:cNvPr>
          <p:cNvSpPr txBox="1"/>
          <p:nvPr/>
        </p:nvSpPr>
        <p:spPr>
          <a:xfrm>
            <a:off x="475891" y="-86499"/>
            <a:ext cx="4969566" cy="1013419"/>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US" sz="4400" b="1" i="0" u="none" strike="noStrike" kern="1200" cap="none" spc="-150" normalizeH="0" baseline="0" noProof="0" dirty="0">
                <a:ln>
                  <a:noFill/>
                </a:ln>
                <a:solidFill>
                  <a:srgbClr val="FFFFFF"/>
                </a:solidFill>
                <a:effectLst/>
                <a:uLnTx/>
                <a:uFillTx/>
                <a:latin typeface="Anantason Semi-Bold"/>
                <a:ea typeface="Anantason Semi-Bold"/>
                <a:cs typeface="Anantason Semi-Bold"/>
                <a:sym typeface="Anantason Semi-Bold"/>
              </a:rPr>
              <a:t>Mobile Friendliness</a:t>
            </a:r>
          </a:p>
        </p:txBody>
      </p:sp>
      <p:grpSp>
        <p:nvGrpSpPr>
          <p:cNvPr id="11" name="Group 4">
            <a:extLst>
              <a:ext uri="{FF2B5EF4-FFF2-40B4-BE49-F238E27FC236}">
                <a16:creationId xmlns:a16="http://schemas.microsoft.com/office/drawing/2014/main" id="{628A815A-ED36-CEBB-3769-2EA547C20B0F}"/>
              </a:ext>
            </a:extLst>
          </p:cNvPr>
          <p:cNvGrpSpPr/>
          <p:nvPr/>
        </p:nvGrpSpPr>
        <p:grpSpPr>
          <a:xfrm>
            <a:off x="687269" y="1492773"/>
            <a:ext cx="10817461" cy="4510637"/>
            <a:chOff x="0" y="0"/>
            <a:chExt cx="2186727" cy="545838"/>
          </a:xfrm>
        </p:grpSpPr>
        <p:sp>
          <p:nvSpPr>
            <p:cNvPr id="12" name="Freeform 5">
              <a:extLst>
                <a:ext uri="{FF2B5EF4-FFF2-40B4-BE49-F238E27FC236}">
                  <a16:creationId xmlns:a16="http://schemas.microsoft.com/office/drawing/2014/main" id="{0D89F334-AEB2-0AED-D412-7F44ADF3FEB8}"/>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3" name="TextBox 6">
              <a:extLst>
                <a:ext uri="{FF2B5EF4-FFF2-40B4-BE49-F238E27FC236}">
                  <a16:creationId xmlns:a16="http://schemas.microsoft.com/office/drawing/2014/main" id="{62595C90-4EDF-9EA8-9F44-462F86176481}"/>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15" name="Picture 14">
            <a:extLst>
              <a:ext uri="{FF2B5EF4-FFF2-40B4-BE49-F238E27FC236}">
                <a16:creationId xmlns:a16="http://schemas.microsoft.com/office/drawing/2014/main" id="{2B6493A9-6B7E-EE1F-ED3D-9184471C9B1D}"/>
              </a:ext>
            </a:extLst>
          </p:cNvPr>
          <p:cNvPicPr>
            <a:picLocks noChangeAspect="1"/>
          </p:cNvPicPr>
          <p:nvPr/>
        </p:nvPicPr>
        <p:blipFill>
          <a:blip r:embed="rId8"/>
          <a:stretch>
            <a:fillRect/>
          </a:stretch>
        </p:blipFill>
        <p:spPr>
          <a:xfrm>
            <a:off x="2952402" y="1993965"/>
            <a:ext cx="1796128" cy="3445255"/>
          </a:xfrm>
          <a:prstGeom prst="rect">
            <a:avLst/>
          </a:prstGeom>
        </p:spPr>
      </p:pic>
      <p:pic>
        <p:nvPicPr>
          <p:cNvPr id="17" name="Picture 16">
            <a:extLst>
              <a:ext uri="{FF2B5EF4-FFF2-40B4-BE49-F238E27FC236}">
                <a16:creationId xmlns:a16="http://schemas.microsoft.com/office/drawing/2014/main" id="{87ADDFBC-9B9F-A897-14B2-9C4EEC2F48B8}"/>
              </a:ext>
            </a:extLst>
          </p:cNvPr>
          <p:cNvPicPr>
            <a:picLocks noChangeAspect="1"/>
          </p:cNvPicPr>
          <p:nvPr/>
        </p:nvPicPr>
        <p:blipFill>
          <a:blip r:embed="rId9"/>
          <a:stretch>
            <a:fillRect/>
          </a:stretch>
        </p:blipFill>
        <p:spPr>
          <a:xfrm>
            <a:off x="7283682" y="1993965"/>
            <a:ext cx="1787502" cy="3445255"/>
          </a:xfrm>
          <a:prstGeom prst="rect">
            <a:avLst/>
          </a:prstGeom>
        </p:spPr>
      </p:pic>
    </p:spTree>
    <p:extLst>
      <p:ext uri="{BB962C8B-B14F-4D97-AF65-F5344CB8AC3E}">
        <p14:creationId xmlns:p14="http://schemas.microsoft.com/office/powerpoint/2010/main" val="1326017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608152" y="31526"/>
            <a:ext cx="4345985" cy="1013419"/>
          </a:xfrm>
          <a:prstGeom prst="rect">
            <a:avLst/>
          </a:prstGeom>
        </p:spPr>
        <p:txBody>
          <a:bodyPr wrap="square" lIns="0" tIns="0" rIns="0" bIns="0" rtlCol="0" anchor="t">
            <a:spAutoFit/>
          </a:bodyPr>
          <a:lstStyle/>
          <a:p>
            <a:pPr defTabSz="609630">
              <a:lnSpc>
                <a:spcPts val="9240"/>
              </a:lnSpc>
            </a:pPr>
            <a:r>
              <a:rPr lang="en-US" sz="4400" b="1" spc="-150" dirty="0">
                <a:solidFill>
                  <a:srgbClr val="FFFFFF"/>
                </a:solidFill>
                <a:latin typeface="Anantason Semi-Bold"/>
                <a:ea typeface="Anantason Semi-Bold"/>
                <a:cs typeface="Anantason Semi-Bold"/>
                <a:sym typeface="Anantason Semi-Bold"/>
              </a:rPr>
              <a:t>Project Objective</a:t>
            </a:r>
          </a:p>
        </p:txBody>
      </p:sp>
      <p:grpSp>
        <p:nvGrpSpPr>
          <p:cNvPr id="9" name="Group 9"/>
          <p:cNvGrpSpPr/>
          <p:nvPr/>
        </p:nvGrpSpPr>
        <p:grpSpPr>
          <a:xfrm>
            <a:off x="6966984" y="2726539"/>
            <a:ext cx="2216713" cy="3445661"/>
            <a:chOff x="0" y="0"/>
            <a:chExt cx="673558" cy="1046979"/>
          </a:xfrm>
        </p:grpSpPr>
        <p:sp>
          <p:nvSpPr>
            <p:cNvPr id="10" name="Freeform 10"/>
            <p:cNvSpPr/>
            <p:nvPr/>
          </p:nvSpPr>
          <p:spPr>
            <a:xfrm>
              <a:off x="0" y="0"/>
              <a:ext cx="673558" cy="1046979"/>
            </a:xfrm>
            <a:custGeom>
              <a:avLst/>
              <a:gdLst/>
              <a:ahLst/>
              <a:cxnLst/>
              <a:rect l="l" t="t" r="r" b="b"/>
              <a:pathLst>
                <a:path w="673558" h="1046979">
                  <a:moveTo>
                    <a:pt x="53552" y="0"/>
                  </a:moveTo>
                  <a:lnTo>
                    <a:pt x="620006" y="0"/>
                  </a:lnTo>
                  <a:cubicBezTo>
                    <a:pt x="649582" y="0"/>
                    <a:pt x="673558" y="23976"/>
                    <a:pt x="673558" y="53552"/>
                  </a:cubicBezTo>
                  <a:lnTo>
                    <a:pt x="673558" y="993427"/>
                  </a:lnTo>
                  <a:cubicBezTo>
                    <a:pt x="673558" y="1023003"/>
                    <a:pt x="649582" y="1046979"/>
                    <a:pt x="620006" y="1046979"/>
                  </a:cubicBezTo>
                  <a:lnTo>
                    <a:pt x="53552" y="1046979"/>
                  </a:lnTo>
                  <a:cubicBezTo>
                    <a:pt x="23976" y="1046979"/>
                    <a:pt x="0" y="1023003"/>
                    <a:pt x="0" y="993427"/>
                  </a:cubicBezTo>
                  <a:lnTo>
                    <a:pt x="0" y="53552"/>
                  </a:lnTo>
                  <a:cubicBezTo>
                    <a:pt x="0" y="23976"/>
                    <a:pt x="23976" y="0"/>
                    <a:pt x="53552" y="0"/>
                  </a:cubicBezTo>
                  <a:close/>
                </a:path>
              </a:pathLst>
            </a:custGeom>
            <a:blipFill>
              <a:blip r:embed="rId8"/>
              <a:stretch>
                <a:fillRect l="-66652" r="-66652"/>
              </a:stretch>
            </a:blipFill>
          </p:spPr>
        </p:sp>
      </p:grpSp>
      <p:grpSp>
        <p:nvGrpSpPr>
          <p:cNvPr id="12" name="Group 12"/>
          <p:cNvGrpSpPr/>
          <p:nvPr/>
        </p:nvGrpSpPr>
        <p:grpSpPr>
          <a:xfrm>
            <a:off x="9366954" y="2722550"/>
            <a:ext cx="2216713" cy="3445661"/>
            <a:chOff x="0" y="0"/>
            <a:chExt cx="673558" cy="1046979"/>
          </a:xfrm>
        </p:grpSpPr>
        <p:sp>
          <p:nvSpPr>
            <p:cNvPr id="13" name="Freeform 13"/>
            <p:cNvSpPr/>
            <p:nvPr/>
          </p:nvSpPr>
          <p:spPr>
            <a:xfrm>
              <a:off x="0" y="0"/>
              <a:ext cx="673558" cy="1046979"/>
            </a:xfrm>
            <a:custGeom>
              <a:avLst/>
              <a:gdLst/>
              <a:ahLst/>
              <a:cxnLst/>
              <a:rect l="l" t="t" r="r" b="b"/>
              <a:pathLst>
                <a:path w="673558" h="1046979">
                  <a:moveTo>
                    <a:pt x="53552" y="0"/>
                  </a:moveTo>
                  <a:lnTo>
                    <a:pt x="620006" y="0"/>
                  </a:lnTo>
                  <a:cubicBezTo>
                    <a:pt x="649582" y="0"/>
                    <a:pt x="673558" y="23976"/>
                    <a:pt x="673558" y="53552"/>
                  </a:cubicBezTo>
                  <a:lnTo>
                    <a:pt x="673558" y="993427"/>
                  </a:lnTo>
                  <a:cubicBezTo>
                    <a:pt x="673558" y="1023003"/>
                    <a:pt x="649582" y="1046979"/>
                    <a:pt x="620006" y="1046979"/>
                  </a:cubicBezTo>
                  <a:lnTo>
                    <a:pt x="53552" y="1046979"/>
                  </a:lnTo>
                  <a:cubicBezTo>
                    <a:pt x="23976" y="1046979"/>
                    <a:pt x="0" y="1023003"/>
                    <a:pt x="0" y="993427"/>
                  </a:cubicBezTo>
                  <a:lnTo>
                    <a:pt x="0" y="53552"/>
                  </a:lnTo>
                  <a:cubicBezTo>
                    <a:pt x="0" y="23976"/>
                    <a:pt x="23976" y="0"/>
                    <a:pt x="53552" y="0"/>
                  </a:cubicBezTo>
                  <a:close/>
                </a:path>
              </a:pathLst>
            </a:custGeom>
            <a:blipFill>
              <a:blip r:embed="rId9"/>
              <a:stretch>
                <a:fillRect l="-12370" r="-12370"/>
              </a:stretch>
            </a:blipFill>
          </p:spPr>
        </p:sp>
      </p:grpSp>
      <p:sp>
        <p:nvSpPr>
          <p:cNvPr id="14" name="TextBox 14"/>
          <p:cNvSpPr txBox="1"/>
          <p:nvPr/>
        </p:nvSpPr>
        <p:spPr>
          <a:xfrm>
            <a:off x="269144" y="2150838"/>
            <a:ext cx="6420820" cy="2712987"/>
          </a:xfrm>
          <a:prstGeom prst="rect">
            <a:avLst/>
          </a:prstGeom>
        </p:spPr>
        <p:txBody>
          <a:bodyPr wrap="square" lIns="0" tIns="0" rIns="0" bIns="0" rtlCol="0" anchor="t">
            <a:spAutoFit/>
          </a:bodyPr>
          <a:lstStyle/>
          <a:p>
            <a:pPr marL="285750" indent="-285750" defTabSz="609630">
              <a:lnSpc>
                <a:spcPct val="150000"/>
              </a:lnSpc>
              <a:spcBef>
                <a:spcPct val="0"/>
              </a:spcBef>
              <a:buFont typeface="Wingdings" panose="05000000000000000000" pitchFamily="2" charset="2"/>
              <a:buChar char="v"/>
            </a:pPr>
            <a:r>
              <a:rPr lang="en-US" sz="2000" dirty="0">
                <a:solidFill>
                  <a:srgbClr val="FFFFFF"/>
                </a:solidFill>
                <a:latin typeface="Aileron"/>
                <a:ea typeface="Aileron"/>
                <a:cs typeface="Aileron"/>
                <a:sym typeface="Aileron"/>
              </a:rPr>
              <a:t>To conduct a comprehensive SEO audit to identify technical and content-related gaps.</a:t>
            </a:r>
          </a:p>
          <a:p>
            <a:pPr marL="285750" indent="-285750" defTabSz="609630">
              <a:lnSpc>
                <a:spcPct val="150000"/>
              </a:lnSpc>
              <a:spcBef>
                <a:spcPct val="0"/>
              </a:spcBef>
              <a:buFont typeface="Wingdings" panose="05000000000000000000" pitchFamily="2" charset="2"/>
              <a:buChar char="v"/>
            </a:pPr>
            <a:r>
              <a:rPr lang="en-US" sz="2000" dirty="0">
                <a:solidFill>
                  <a:srgbClr val="FFFFFF"/>
                </a:solidFill>
                <a:latin typeface="Aileron"/>
                <a:ea typeface="Aileron"/>
                <a:cs typeface="Aileron"/>
                <a:sym typeface="Aileron"/>
              </a:rPr>
              <a:t>To implement keyword research and on-page/off-page strategies to boost rankings.</a:t>
            </a:r>
          </a:p>
          <a:p>
            <a:pPr marL="285750" indent="-285750" defTabSz="609630">
              <a:lnSpc>
                <a:spcPct val="150000"/>
              </a:lnSpc>
              <a:spcBef>
                <a:spcPct val="0"/>
              </a:spcBef>
              <a:buFont typeface="Wingdings" panose="05000000000000000000" pitchFamily="2" charset="2"/>
              <a:buChar char="v"/>
            </a:pPr>
            <a:r>
              <a:rPr lang="en-US" sz="2000" dirty="0">
                <a:solidFill>
                  <a:srgbClr val="FFFFFF"/>
                </a:solidFill>
                <a:latin typeface="Aileron"/>
                <a:ea typeface="Aileron"/>
                <a:cs typeface="Aileron"/>
                <a:sym typeface="Aileron"/>
              </a:rPr>
              <a:t>To increase organic traffic, to improve search engine visibility and to enhance overall online presence.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4" name="TextBox 8">
            <a:extLst>
              <a:ext uri="{FF2B5EF4-FFF2-40B4-BE49-F238E27FC236}">
                <a16:creationId xmlns:a16="http://schemas.microsoft.com/office/drawing/2014/main" id="{FC4251E4-C31C-CACF-5804-B46D7B5FBEA8}"/>
              </a:ext>
            </a:extLst>
          </p:cNvPr>
          <p:cNvSpPr txBox="1"/>
          <p:nvPr/>
        </p:nvSpPr>
        <p:spPr>
          <a:xfrm>
            <a:off x="538429" y="-168385"/>
            <a:ext cx="4338488" cy="1013419"/>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US" sz="4400" b="1" i="0" u="none" strike="noStrike" kern="1200" cap="none" spc="-150" normalizeH="0" baseline="0" noProof="0" dirty="0">
                <a:ln>
                  <a:noFill/>
                </a:ln>
                <a:solidFill>
                  <a:srgbClr val="FFFFFF"/>
                </a:solidFill>
                <a:effectLst/>
                <a:uLnTx/>
                <a:uFillTx/>
                <a:latin typeface="Anantason Semi-Bold"/>
                <a:ea typeface="Anantason Semi-Bold"/>
                <a:cs typeface="Anantason Semi-Bold"/>
                <a:sym typeface="Anantason Semi-Bold"/>
              </a:rPr>
              <a:t>Mobile</a:t>
            </a:r>
            <a:r>
              <a:rPr kumimoji="0" lang="en-US" sz="4400" b="1" i="0" u="none" strike="noStrike" kern="1200" cap="none" spc="-300" normalizeH="0" baseline="0" noProof="0" dirty="0">
                <a:ln>
                  <a:noFill/>
                </a:ln>
                <a:solidFill>
                  <a:srgbClr val="FFFFFF"/>
                </a:solidFill>
                <a:effectLst/>
                <a:uLnTx/>
                <a:uFillTx/>
                <a:latin typeface="Anantason Semi-Bold"/>
                <a:ea typeface="Anantason Semi-Bold"/>
                <a:cs typeface="Anantason Semi-Bold"/>
                <a:sym typeface="Anantason Semi-Bold"/>
              </a:rPr>
              <a:t> Snapshots</a:t>
            </a:r>
          </a:p>
        </p:txBody>
      </p:sp>
      <p:pic>
        <p:nvPicPr>
          <p:cNvPr id="16" name="Picture 15">
            <a:extLst>
              <a:ext uri="{FF2B5EF4-FFF2-40B4-BE49-F238E27FC236}">
                <a16:creationId xmlns:a16="http://schemas.microsoft.com/office/drawing/2014/main" id="{8C237B50-A872-A459-CBB2-44031AC515DC}"/>
              </a:ext>
            </a:extLst>
          </p:cNvPr>
          <p:cNvPicPr>
            <a:picLocks noChangeAspect="1"/>
          </p:cNvPicPr>
          <p:nvPr/>
        </p:nvPicPr>
        <p:blipFill>
          <a:blip r:embed="rId8"/>
          <a:stretch>
            <a:fillRect/>
          </a:stretch>
        </p:blipFill>
        <p:spPr>
          <a:xfrm>
            <a:off x="1041426" y="1751545"/>
            <a:ext cx="2631971" cy="4694615"/>
          </a:xfrm>
          <a:prstGeom prst="rect">
            <a:avLst/>
          </a:prstGeom>
        </p:spPr>
      </p:pic>
      <p:pic>
        <p:nvPicPr>
          <p:cNvPr id="18" name="Picture 17">
            <a:extLst>
              <a:ext uri="{FF2B5EF4-FFF2-40B4-BE49-F238E27FC236}">
                <a16:creationId xmlns:a16="http://schemas.microsoft.com/office/drawing/2014/main" id="{025624E2-7614-7550-2395-E76657707C84}"/>
              </a:ext>
            </a:extLst>
          </p:cNvPr>
          <p:cNvPicPr>
            <a:picLocks noChangeAspect="1"/>
          </p:cNvPicPr>
          <p:nvPr/>
        </p:nvPicPr>
        <p:blipFill>
          <a:blip r:embed="rId9"/>
          <a:stretch>
            <a:fillRect/>
          </a:stretch>
        </p:blipFill>
        <p:spPr>
          <a:xfrm>
            <a:off x="4578407" y="1751545"/>
            <a:ext cx="2973315" cy="4694615"/>
          </a:xfrm>
          <a:prstGeom prst="rect">
            <a:avLst/>
          </a:prstGeom>
        </p:spPr>
      </p:pic>
      <p:pic>
        <p:nvPicPr>
          <p:cNvPr id="19" name="Picture 18">
            <a:extLst>
              <a:ext uri="{FF2B5EF4-FFF2-40B4-BE49-F238E27FC236}">
                <a16:creationId xmlns:a16="http://schemas.microsoft.com/office/drawing/2014/main" id="{3BC514D1-85CC-9322-D840-6B7DCEFE1A67}"/>
              </a:ext>
            </a:extLst>
          </p:cNvPr>
          <p:cNvPicPr>
            <a:picLocks noChangeAspect="1"/>
          </p:cNvPicPr>
          <p:nvPr/>
        </p:nvPicPr>
        <p:blipFill>
          <a:blip r:embed="rId10"/>
          <a:stretch>
            <a:fillRect/>
          </a:stretch>
        </p:blipFill>
        <p:spPr>
          <a:xfrm>
            <a:off x="8437412" y="1751545"/>
            <a:ext cx="2750577" cy="4694615"/>
          </a:xfrm>
          <a:prstGeom prst="rect">
            <a:avLst/>
          </a:prstGeom>
        </p:spPr>
      </p:pic>
      <p:grpSp>
        <p:nvGrpSpPr>
          <p:cNvPr id="20" name="Group 4">
            <a:extLst>
              <a:ext uri="{FF2B5EF4-FFF2-40B4-BE49-F238E27FC236}">
                <a16:creationId xmlns:a16="http://schemas.microsoft.com/office/drawing/2014/main" id="{34DAD2BC-94DD-A6AD-8DD5-1BA76C9C2419}"/>
              </a:ext>
            </a:extLst>
          </p:cNvPr>
          <p:cNvGrpSpPr/>
          <p:nvPr/>
        </p:nvGrpSpPr>
        <p:grpSpPr>
          <a:xfrm>
            <a:off x="1600575" y="1140358"/>
            <a:ext cx="1761286" cy="470514"/>
            <a:chOff x="0" y="0"/>
            <a:chExt cx="2186727" cy="545838"/>
          </a:xfrm>
        </p:grpSpPr>
        <p:sp>
          <p:nvSpPr>
            <p:cNvPr id="21" name="Freeform 5">
              <a:extLst>
                <a:ext uri="{FF2B5EF4-FFF2-40B4-BE49-F238E27FC236}">
                  <a16:creationId xmlns:a16="http://schemas.microsoft.com/office/drawing/2014/main" id="{B69B2754-D578-7808-6AED-434FA2937567}"/>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2" name="TextBox 6">
              <a:extLst>
                <a:ext uri="{FF2B5EF4-FFF2-40B4-BE49-F238E27FC236}">
                  <a16:creationId xmlns:a16="http://schemas.microsoft.com/office/drawing/2014/main" id="{E2D4774E-FB6E-EE78-5EFA-A06064FC5E2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3" name="TextBox 6">
            <a:extLst>
              <a:ext uri="{FF2B5EF4-FFF2-40B4-BE49-F238E27FC236}">
                <a16:creationId xmlns:a16="http://schemas.microsoft.com/office/drawing/2014/main" id="{DFDC9087-89D0-C0FD-AFAD-816DDC221632}"/>
              </a:ext>
            </a:extLst>
          </p:cNvPr>
          <p:cNvSpPr txBox="1"/>
          <p:nvPr/>
        </p:nvSpPr>
        <p:spPr>
          <a:xfrm>
            <a:off x="1708203" y="1142164"/>
            <a:ext cx="1653658"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Home Page</a:t>
            </a:r>
          </a:p>
        </p:txBody>
      </p:sp>
      <p:grpSp>
        <p:nvGrpSpPr>
          <p:cNvPr id="28" name="Group 4">
            <a:extLst>
              <a:ext uri="{FF2B5EF4-FFF2-40B4-BE49-F238E27FC236}">
                <a16:creationId xmlns:a16="http://schemas.microsoft.com/office/drawing/2014/main" id="{EDB85BD4-04D6-5295-15D8-6EDF19BDCBB8}"/>
              </a:ext>
            </a:extLst>
          </p:cNvPr>
          <p:cNvGrpSpPr/>
          <p:nvPr/>
        </p:nvGrpSpPr>
        <p:grpSpPr>
          <a:xfrm>
            <a:off x="4532650" y="999685"/>
            <a:ext cx="3019072" cy="470514"/>
            <a:chOff x="0" y="0"/>
            <a:chExt cx="2186727" cy="545838"/>
          </a:xfrm>
        </p:grpSpPr>
        <p:sp>
          <p:nvSpPr>
            <p:cNvPr id="29" name="Freeform 5">
              <a:extLst>
                <a:ext uri="{FF2B5EF4-FFF2-40B4-BE49-F238E27FC236}">
                  <a16:creationId xmlns:a16="http://schemas.microsoft.com/office/drawing/2014/main" id="{0ADBD8FC-AF44-97C3-F2AD-73775F05CDD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30" name="TextBox 6">
              <a:extLst>
                <a:ext uri="{FF2B5EF4-FFF2-40B4-BE49-F238E27FC236}">
                  <a16:creationId xmlns:a16="http://schemas.microsoft.com/office/drawing/2014/main" id="{12B6F976-66A1-5B04-6105-CECC678D0975}"/>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1" name="TextBox 6">
            <a:extLst>
              <a:ext uri="{FF2B5EF4-FFF2-40B4-BE49-F238E27FC236}">
                <a16:creationId xmlns:a16="http://schemas.microsoft.com/office/drawing/2014/main" id="{6AAC57D1-FAF8-5B30-D4D7-455D7D121FC2}"/>
              </a:ext>
            </a:extLst>
          </p:cNvPr>
          <p:cNvSpPr txBox="1"/>
          <p:nvPr/>
        </p:nvSpPr>
        <p:spPr>
          <a:xfrm>
            <a:off x="4640277" y="1001491"/>
            <a:ext cx="2911445"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Retail Billing Software</a:t>
            </a:r>
          </a:p>
        </p:txBody>
      </p:sp>
      <p:grpSp>
        <p:nvGrpSpPr>
          <p:cNvPr id="32" name="Group 4">
            <a:extLst>
              <a:ext uri="{FF2B5EF4-FFF2-40B4-BE49-F238E27FC236}">
                <a16:creationId xmlns:a16="http://schemas.microsoft.com/office/drawing/2014/main" id="{25F48F19-67CB-E875-DA8A-301D00040E36}"/>
              </a:ext>
            </a:extLst>
          </p:cNvPr>
          <p:cNvGrpSpPr/>
          <p:nvPr/>
        </p:nvGrpSpPr>
        <p:grpSpPr>
          <a:xfrm>
            <a:off x="8053730" y="1004780"/>
            <a:ext cx="3736928" cy="470514"/>
            <a:chOff x="0" y="0"/>
            <a:chExt cx="2186727" cy="545838"/>
          </a:xfrm>
        </p:grpSpPr>
        <p:sp>
          <p:nvSpPr>
            <p:cNvPr id="33" name="Freeform 5">
              <a:extLst>
                <a:ext uri="{FF2B5EF4-FFF2-40B4-BE49-F238E27FC236}">
                  <a16:creationId xmlns:a16="http://schemas.microsoft.com/office/drawing/2014/main" id="{4B41E4B0-FE5E-C7FF-F868-5332C3F3A0D1}"/>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34" name="TextBox 6">
              <a:extLst>
                <a:ext uri="{FF2B5EF4-FFF2-40B4-BE49-F238E27FC236}">
                  <a16:creationId xmlns:a16="http://schemas.microsoft.com/office/drawing/2014/main" id="{947AA540-A8FF-ACB6-81BC-A3023C7ADF8E}"/>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5" name="TextBox 6">
            <a:extLst>
              <a:ext uri="{FF2B5EF4-FFF2-40B4-BE49-F238E27FC236}">
                <a16:creationId xmlns:a16="http://schemas.microsoft.com/office/drawing/2014/main" id="{914FE181-8790-BDEE-1687-9C40D785E65F}"/>
              </a:ext>
            </a:extLst>
          </p:cNvPr>
          <p:cNvSpPr txBox="1"/>
          <p:nvPr/>
        </p:nvSpPr>
        <p:spPr>
          <a:xfrm>
            <a:off x="8161357" y="1006586"/>
            <a:ext cx="3629301"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Poppins" panose="00000500000000000000" pitchFamily="2" charset="0"/>
                <a:ea typeface="Times New Roman" panose="02020603050405020304" pitchFamily="18" charset="0"/>
                <a:cs typeface="Poppins" panose="00000500000000000000" pitchFamily="2" charset="0"/>
              </a:rPr>
              <a:t>Restaurant Billing Software</a:t>
            </a:r>
          </a:p>
        </p:txBody>
      </p:sp>
    </p:spTree>
    <p:extLst>
      <p:ext uri="{BB962C8B-B14F-4D97-AF65-F5344CB8AC3E}">
        <p14:creationId xmlns:p14="http://schemas.microsoft.com/office/powerpoint/2010/main" val="1362350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737734"/>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9" name="TextBox 8">
            <a:extLst>
              <a:ext uri="{FF2B5EF4-FFF2-40B4-BE49-F238E27FC236}">
                <a16:creationId xmlns:a16="http://schemas.microsoft.com/office/drawing/2014/main" id="{1854310E-B0F0-A95E-0190-74ABFC4F4DA2}"/>
              </a:ext>
            </a:extLst>
          </p:cNvPr>
          <p:cNvSpPr txBox="1"/>
          <p:nvPr/>
        </p:nvSpPr>
        <p:spPr>
          <a:xfrm>
            <a:off x="608152" y="-182567"/>
            <a:ext cx="3322403" cy="1013419"/>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lang="en-US" sz="4400" b="1" spc="-150" dirty="0">
                <a:solidFill>
                  <a:srgbClr val="FFFFFF"/>
                </a:solidFill>
                <a:latin typeface="Anantason Semi-Bold"/>
                <a:ea typeface="Anantason Semi-Bold"/>
                <a:cs typeface="Anantason Semi-Bold"/>
                <a:sym typeface="Anantason Semi-Bold"/>
              </a:rPr>
              <a:t>Broken</a:t>
            </a:r>
            <a:r>
              <a:rPr lang="en-US" sz="4400" b="1" spc="-300" dirty="0">
                <a:solidFill>
                  <a:srgbClr val="FFFFFF"/>
                </a:solidFill>
                <a:latin typeface="Anantason Semi-Bold"/>
                <a:ea typeface="Anantason Semi-Bold"/>
                <a:cs typeface="Anantason Semi-Bold"/>
                <a:sym typeface="Anantason Semi-Bold"/>
              </a:rPr>
              <a:t> Links</a:t>
            </a:r>
            <a:endParaRPr kumimoji="0" lang="en-US" sz="4400" b="1" i="0" u="none" strike="noStrike" kern="1200" cap="none" spc="-300" normalizeH="0" baseline="0" noProof="0" dirty="0">
              <a:ln>
                <a:noFill/>
              </a:ln>
              <a:solidFill>
                <a:srgbClr val="FFFFFF"/>
              </a:solidFill>
              <a:effectLst/>
              <a:uLnTx/>
              <a:uFillTx/>
              <a:latin typeface="Anantason Semi-Bold"/>
              <a:ea typeface="Anantason Semi-Bold"/>
              <a:cs typeface="Anantason Semi-Bold"/>
              <a:sym typeface="Anantason Semi-Bold"/>
            </a:endParaRPr>
          </a:p>
        </p:txBody>
      </p:sp>
      <p:graphicFrame>
        <p:nvGraphicFramePr>
          <p:cNvPr id="8" name="Table 9">
            <a:extLst>
              <a:ext uri="{FF2B5EF4-FFF2-40B4-BE49-F238E27FC236}">
                <a16:creationId xmlns:a16="http://schemas.microsoft.com/office/drawing/2014/main" id="{A5C9E4F6-E114-F423-E9F8-60B68AE3B834}"/>
              </a:ext>
            </a:extLst>
          </p:cNvPr>
          <p:cNvGraphicFramePr>
            <a:graphicFrameLocks noGrp="1"/>
          </p:cNvGraphicFramePr>
          <p:nvPr>
            <p:extLst>
              <p:ext uri="{D42A27DB-BD31-4B8C-83A1-F6EECF244321}">
                <p14:modId xmlns:p14="http://schemas.microsoft.com/office/powerpoint/2010/main" val="1155172511"/>
              </p:ext>
            </p:extLst>
          </p:nvPr>
        </p:nvGraphicFramePr>
        <p:xfrm>
          <a:off x="1133541" y="999400"/>
          <a:ext cx="9085407" cy="1402080"/>
        </p:xfrm>
        <a:graphic>
          <a:graphicData uri="http://schemas.openxmlformats.org/drawingml/2006/table">
            <a:tbl>
              <a:tblPr firstRow="1" bandRow="1">
                <a:tableStyleId>{073A0DAA-6AF3-43AB-8588-CEC1D06C72B9}</a:tableStyleId>
              </a:tblPr>
              <a:tblGrid>
                <a:gridCol w="2561777">
                  <a:extLst>
                    <a:ext uri="{9D8B030D-6E8A-4147-A177-3AD203B41FA5}">
                      <a16:colId xmlns:a16="http://schemas.microsoft.com/office/drawing/2014/main" val="1797953311"/>
                    </a:ext>
                  </a:extLst>
                </a:gridCol>
                <a:gridCol w="3070746">
                  <a:extLst>
                    <a:ext uri="{9D8B030D-6E8A-4147-A177-3AD203B41FA5}">
                      <a16:colId xmlns:a16="http://schemas.microsoft.com/office/drawing/2014/main" val="297263196"/>
                    </a:ext>
                  </a:extLst>
                </a:gridCol>
                <a:gridCol w="3452884">
                  <a:extLst>
                    <a:ext uri="{9D8B030D-6E8A-4147-A177-3AD203B41FA5}">
                      <a16:colId xmlns:a16="http://schemas.microsoft.com/office/drawing/2014/main" val="4149701091"/>
                    </a:ext>
                  </a:extLst>
                </a:gridCol>
              </a:tblGrid>
              <a:tr h="301731">
                <a:tc>
                  <a:txBody>
                    <a:bodyPr/>
                    <a:lstStyle/>
                    <a:p>
                      <a:pPr algn="ctr"/>
                      <a:r>
                        <a:rPr lang="en-US" sz="2000" dirty="0"/>
                        <a:t>Site Web Pages</a:t>
                      </a:r>
                      <a:endParaRPr lang="en-IN" sz="2000" dirty="0"/>
                    </a:p>
                  </a:txBody>
                  <a:tcPr/>
                </a:tc>
                <a:tc>
                  <a:txBody>
                    <a:bodyPr/>
                    <a:lstStyle/>
                    <a:p>
                      <a:pPr algn="ctr"/>
                      <a:r>
                        <a:rPr lang="en-US" sz="2000" dirty="0"/>
                        <a:t>Total Links in the Web Page</a:t>
                      </a:r>
                      <a:endParaRPr lang="en-IN" sz="2000" dirty="0"/>
                    </a:p>
                  </a:txBody>
                  <a:tcPr/>
                </a:tc>
                <a:tc>
                  <a:txBody>
                    <a:bodyPr/>
                    <a:lstStyle/>
                    <a:p>
                      <a:pPr algn="ctr"/>
                      <a:r>
                        <a:rPr lang="en-US" sz="2000" dirty="0"/>
                        <a:t>Broken Links in the Web Page</a:t>
                      </a:r>
                      <a:endParaRPr lang="en-IN" sz="2000" dirty="0"/>
                    </a:p>
                  </a:txBody>
                  <a:tcPr/>
                </a:tc>
                <a:extLst>
                  <a:ext uri="{0D108BD9-81ED-4DB2-BD59-A6C34878D82A}">
                    <a16:rowId xmlns:a16="http://schemas.microsoft.com/office/drawing/2014/main" val="1206098931"/>
                  </a:ext>
                </a:extLst>
              </a:tr>
              <a:tr h="255311">
                <a:tc>
                  <a:txBody>
                    <a:bodyPr/>
                    <a:lstStyle/>
                    <a:p>
                      <a:pPr algn="l"/>
                      <a:r>
                        <a:rPr lang="en-US" sz="1600" b="1" dirty="0"/>
                        <a:t>Home Web Page</a:t>
                      </a:r>
                      <a:endParaRPr lang="en-IN" sz="1600" b="1" dirty="0"/>
                    </a:p>
                  </a:txBody>
                  <a:tcPr anchor="ctr"/>
                </a:tc>
                <a:tc>
                  <a:txBody>
                    <a:bodyPr/>
                    <a:lstStyle/>
                    <a:p>
                      <a:pPr algn="ctr"/>
                      <a:r>
                        <a:rPr lang="en-US" sz="1600" b="1" dirty="0"/>
                        <a:t>76</a:t>
                      </a:r>
                      <a:endParaRPr lang="en-IN" sz="1600" b="1" dirty="0"/>
                    </a:p>
                  </a:txBody>
                  <a:tcPr/>
                </a:tc>
                <a:tc>
                  <a:txBody>
                    <a:bodyPr/>
                    <a:lstStyle/>
                    <a:p>
                      <a:pPr algn="ctr"/>
                      <a:r>
                        <a:rPr lang="en-US" sz="1600" b="1" kern="1200" dirty="0">
                          <a:solidFill>
                            <a:schemeClr val="dk1"/>
                          </a:solidFill>
                          <a:latin typeface="+mn-lt"/>
                          <a:ea typeface="+mn-ea"/>
                          <a:cs typeface="+mn-cs"/>
                        </a:rPr>
                        <a:t>3</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3490522082"/>
                  </a:ext>
                </a:extLst>
              </a:tr>
              <a:tr h="255311">
                <a:tc>
                  <a:txBody>
                    <a:bodyPr/>
                    <a:lstStyle/>
                    <a:p>
                      <a:r>
                        <a:rPr lang="en-US" sz="1600" b="1" kern="1200" dirty="0">
                          <a:solidFill>
                            <a:schemeClr val="dk1"/>
                          </a:solidFill>
                          <a:latin typeface="+mn-lt"/>
                          <a:ea typeface="+mn-ea"/>
                          <a:cs typeface="+mn-cs"/>
                        </a:rPr>
                        <a:t>Retail Billing Software</a:t>
                      </a:r>
                      <a:endParaRPr lang="en-IN" sz="1600" b="1" kern="1200" dirty="0">
                        <a:solidFill>
                          <a:schemeClr val="dk1"/>
                        </a:solidFill>
                        <a:latin typeface="+mn-lt"/>
                        <a:ea typeface="+mn-ea"/>
                        <a:cs typeface="+mn-cs"/>
                      </a:endParaRPr>
                    </a:p>
                  </a:txBody>
                  <a:tcPr/>
                </a:tc>
                <a:tc>
                  <a:txBody>
                    <a:bodyPr/>
                    <a:lstStyle/>
                    <a:p>
                      <a:pPr marL="0" algn="ctr" defTabSz="609630" rtl="0" eaLnBrk="1" latinLnBrk="0" hangingPunct="1"/>
                      <a:r>
                        <a:rPr lang="en-US" sz="1600" b="1" kern="1200" dirty="0">
                          <a:solidFill>
                            <a:schemeClr val="dk1"/>
                          </a:solidFill>
                          <a:latin typeface="+mn-lt"/>
                          <a:ea typeface="+mn-ea"/>
                          <a:cs typeface="+mn-cs"/>
                        </a:rPr>
                        <a:t>76</a:t>
                      </a:r>
                      <a:endParaRPr lang="en-IN" sz="1600" b="1" kern="1200" dirty="0">
                        <a:solidFill>
                          <a:schemeClr val="dk1"/>
                        </a:solidFill>
                        <a:latin typeface="+mn-lt"/>
                        <a:ea typeface="+mn-ea"/>
                        <a:cs typeface="+mn-cs"/>
                      </a:endParaRPr>
                    </a:p>
                  </a:txBody>
                  <a:tcPr/>
                </a:tc>
                <a:tc>
                  <a:txBody>
                    <a:bodyPr/>
                    <a:lstStyle/>
                    <a:p>
                      <a:pPr marL="0" algn="ctr" defTabSz="609630" rtl="0" eaLnBrk="1" latinLnBrk="0" hangingPunct="1"/>
                      <a:r>
                        <a:rPr lang="en-US" sz="1600" b="1" kern="1200" dirty="0">
                          <a:solidFill>
                            <a:schemeClr val="dk1"/>
                          </a:solidFill>
                          <a:latin typeface="+mn-lt"/>
                          <a:ea typeface="+mn-ea"/>
                          <a:cs typeface="+mn-cs"/>
                        </a:rPr>
                        <a:t>2</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3424172988"/>
                  </a:ext>
                </a:extLst>
              </a:tr>
              <a:tr h="255311">
                <a:tc>
                  <a:txBody>
                    <a:bodyPr/>
                    <a:lstStyle/>
                    <a:p>
                      <a:r>
                        <a:rPr lang="en-US" sz="1600" b="1" kern="1200" dirty="0">
                          <a:solidFill>
                            <a:schemeClr val="dk1"/>
                          </a:solidFill>
                          <a:latin typeface="+mn-lt"/>
                          <a:ea typeface="+mn-ea"/>
                          <a:cs typeface="+mn-cs"/>
                        </a:rPr>
                        <a:t>Restaurant Billing Software</a:t>
                      </a:r>
                      <a:endParaRPr lang="en-IN" sz="1600" b="1" kern="1200" dirty="0">
                        <a:solidFill>
                          <a:schemeClr val="dk1"/>
                        </a:solidFill>
                        <a:latin typeface="+mn-lt"/>
                        <a:ea typeface="+mn-ea"/>
                        <a:cs typeface="+mn-cs"/>
                      </a:endParaRPr>
                    </a:p>
                  </a:txBody>
                  <a:tcPr/>
                </a:tc>
                <a:tc>
                  <a:txBody>
                    <a:bodyPr/>
                    <a:lstStyle/>
                    <a:p>
                      <a:pPr marL="0" algn="ctr" defTabSz="609630" rtl="0" eaLnBrk="1" latinLnBrk="0" hangingPunct="1"/>
                      <a:r>
                        <a:rPr lang="en-US" sz="1600" b="1" kern="1200" dirty="0">
                          <a:solidFill>
                            <a:schemeClr val="dk1"/>
                          </a:solidFill>
                          <a:latin typeface="+mn-lt"/>
                          <a:ea typeface="+mn-ea"/>
                          <a:cs typeface="+mn-cs"/>
                        </a:rPr>
                        <a:t>76</a:t>
                      </a:r>
                      <a:endParaRPr lang="en-IN" sz="1600" b="1" kern="1200" dirty="0">
                        <a:solidFill>
                          <a:schemeClr val="dk1"/>
                        </a:solidFill>
                        <a:latin typeface="+mn-lt"/>
                        <a:ea typeface="+mn-ea"/>
                        <a:cs typeface="+mn-cs"/>
                      </a:endParaRPr>
                    </a:p>
                  </a:txBody>
                  <a:tcPr/>
                </a:tc>
                <a:tc>
                  <a:txBody>
                    <a:bodyPr/>
                    <a:lstStyle/>
                    <a:p>
                      <a:pPr marL="0" algn="ctr" defTabSz="609630" rtl="0" eaLnBrk="1" latinLnBrk="0" hangingPunct="1"/>
                      <a:r>
                        <a:rPr lang="en-US" sz="1600" b="1" kern="1200" dirty="0">
                          <a:solidFill>
                            <a:schemeClr val="dk1"/>
                          </a:solidFill>
                          <a:latin typeface="+mn-lt"/>
                          <a:ea typeface="+mn-ea"/>
                          <a:cs typeface="+mn-cs"/>
                        </a:rPr>
                        <a:t>2</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2626073846"/>
                  </a:ext>
                </a:extLst>
              </a:tr>
            </a:tbl>
          </a:graphicData>
        </a:graphic>
      </p:graphicFrame>
      <p:graphicFrame>
        <p:nvGraphicFramePr>
          <p:cNvPr id="11" name="Table 18">
            <a:extLst>
              <a:ext uri="{FF2B5EF4-FFF2-40B4-BE49-F238E27FC236}">
                <a16:creationId xmlns:a16="http://schemas.microsoft.com/office/drawing/2014/main" id="{FB5BBF50-A26A-224E-82E2-1B833E3B78FD}"/>
              </a:ext>
            </a:extLst>
          </p:cNvPr>
          <p:cNvGraphicFramePr>
            <a:graphicFrameLocks noGrp="1"/>
          </p:cNvGraphicFramePr>
          <p:nvPr>
            <p:extLst>
              <p:ext uri="{D42A27DB-BD31-4B8C-83A1-F6EECF244321}">
                <p14:modId xmlns:p14="http://schemas.microsoft.com/office/powerpoint/2010/main" val="2490785684"/>
              </p:ext>
            </p:extLst>
          </p:nvPr>
        </p:nvGraphicFramePr>
        <p:xfrm>
          <a:off x="1133541" y="2738575"/>
          <a:ext cx="10426113" cy="3492944"/>
        </p:xfrm>
        <a:graphic>
          <a:graphicData uri="http://schemas.openxmlformats.org/drawingml/2006/table">
            <a:tbl>
              <a:tblPr firstRow="1" bandRow="1">
                <a:tableStyleId>{073A0DAA-6AF3-43AB-8588-CEC1D06C72B9}</a:tableStyleId>
              </a:tblPr>
              <a:tblGrid>
                <a:gridCol w="2019092">
                  <a:extLst>
                    <a:ext uri="{9D8B030D-6E8A-4147-A177-3AD203B41FA5}">
                      <a16:colId xmlns:a16="http://schemas.microsoft.com/office/drawing/2014/main" val="1411361911"/>
                    </a:ext>
                  </a:extLst>
                </a:gridCol>
                <a:gridCol w="8407021">
                  <a:extLst>
                    <a:ext uri="{9D8B030D-6E8A-4147-A177-3AD203B41FA5}">
                      <a16:colId xmlns:a16="http://schemas.microsoft.com/office/drawing/2014/main" val="1625082998"/>
                    </a:ext>
                  </a:extLst>
                </a:gridCol>
              </a:tblGrid>
              <a:tr h="475424">
                <a:tc>
                  <a:txBody>
                    <a:bodyPr/>
                    <a:lstStyle/>
                    <a:p>
                      <a:r>
                        <a:rPr lang="en-US" sz="2000" dirty="0"/>
                        <a:t>Site Web Pages</a:t>
                      </a:r>
                      <a:endParaRPr lang="en-IN" sz="2000" dirty="0"/>
                    </a:p>
                  </a:txBody>
                  <a:tcPr/>
                </a:tc>
                <a:tc>
                  <a:txBody>
                    <a:bodyPr/>
                    <a:lstStyle/>
                    <a:p>
                      <a:r>
                        <a:rPr lang="en-US" sz="2000" dirty="0"/>
                        <a:t>Broken Links</a:t>
                      </a:r>
                      <a:endParaRPr lang="en-IN" sz="2000" dirty="0"/>
                    </a:p>
                  </a:txBody>
                  <a:tcPr/>
                </a:tc>
                <a:extLst>
                  <a:ext uri="{0D108BD9-81ED-4DB2-BD59-A6C34878D82A}">
                    <a16:rowId xmlns:a16="http://schemas.microsoft.com/office/drawing/2014/main" val="2734540356"/>
                  </a:ext>
                </a:extLst>
              </a:tr>
              <a:tr h="1178224">
                <a:tc>
                  <a:txBody>
                    <a:bodyPr/>
                    <a:lstStyle/>
                    <a:p>
                      <a:pPr algn="l"/>
                      <a:r>
                        <a:rPr lang="en-US" sz="1600" b="1" dirty="0"/>
                        <a:t>Home Web Page</a:t>
                      </a:r>
                      <a:endParaRPr lang="en-IN" sz="1600" b="1" dirty="0"/>
                    </a:p>
                  </a:txBody>
                  <a:tcPr anchor="ctr"/>
                </a:tc>
                <a:tc>
                  <a:txBody>
                    <a:bodyPr/>
                    <a:lstStyle/>
                    <a:p>
                      <a:pPr marL="285750" indent="-285750">
                        <a:buFont typeface="Wingdings" panose="05000000000000000000" pitchFamily="2" charset="2"/>
                        <a:buChar char="Ø"/>
                      </a:pPr>
                      <a:r>
                        <a:rPr lang="en-US" sz="1800" b="1" kern="1200" dirty="0">
                          <a:solidFill>
                            <a:schemeClr val="dk1"/>
                          </a:solidFill>
                          <a:latin typeface="+mn-lt"/>
                          <a:ea typeface="+mn-ea"/>
                          <a:cs typeface="+mn-cs"/>
                          <a:hlinkClick r:id="rId8"/>
                        </a:rPr>
                        <a:t>https://www.linkedin.com/company/just-billing-official/</a:t>
                      </a:r>
                      <a:endParaRPr lang="en-US" sz="1800" b="1" kern="1200" dirty="0">
                        <a:solidFill>
                          <a:schemeClr val="dk1"/>
                        </a:solidFill>
                        <a:latin typeface="+mn-lt"/>
                        <a:ea typeface="+mn-ea"/>
                        <a:cs typeface="+mn-cs"/>
                      </a:endParaRPr>
                    </a:p>
                    <a:p>
                      <a:pPr marL="285750" indent="-285750">
                        <a:buFont typeface="Wingdings" panose="05000000000000000000" pitchFamily="2" charset="2"/>
                        <a:buChar char="Ø"/>
                      </a:pPr>
                      <a:r>
                        <a:rPr lang="en-US" sz="1800" b="1" kern="1200" dirty="0">
                          <a:solidFill>
                            <a:schemeClr val="dk1"/>
                          </a:solidFill>
                          <a:latin typeface="+mn-lt"/>
                          <a:ea typeface="+mn-ea"/>
                          <a:cs typeface="+mn-cs"/>
                          <a:hlinkClick r:id="rId9"/>
                        </a:rPr>
                        <a:t>https://www.instagram.com/accounts/login/?next=https%3A%2F%2Fwww.instagram.com%2Fjustbilling%2F&amp;is_from_rle</a:t>
                      </a:r>
                      <a:endParaRPr lang="en-US" sz="1800" b="1" kern="1200" dirty="0">
                        <a:solidFill>
                          <a:schemeClr val="dk1"/>
                        </a:solidFill>
                        <a:latin typeface="+mn-lt"/>
                        <a:ea typeface="+mn-ea"/>
                        <a:cs typeface="+mn-cs"/>
                      </a:endParaRPr>
                    </a:p>
                    <a:p>
                      <a:pPr marL="285750" indent="-285750">
                        <a:buFont typeface="Wingdings" panose="05000000000000000000" pitchFamily="2" charset="2"/>
                        <a:buChar char="Ø"/>
                      </a:pPr>
                      <a:r>
                        <a:rPr lang="en-US" sz="1800" b="1" kern="1200" dirty="0">
                          <a:solidFill>
                            <a:schemeClr val="dk1"/>
                          </a:solidFill>
                          <a:latin typeface="+mn-lt"/>
                          <a:ea typeface="+mn-ea"/>
                          <a:cs typeface="+mn-cs"/>
                          <a:hlinkClick r:id="rId10"/>
                        </a:rPr>
                        <a:t>https://justbilling.in/xmlrpc.php</a:t>
                      </a:r>
                      <a:endParaRPr lang="en-US" sz="1800" b="1" kern="1200" dirty="0">
                        <a:solidFill>
                          <a:schemeClr val="dk1"/>
                        </a:solidFill>
                        <a:latin typeface="+mn-lt"/>
                        <a:ea typeface="+mn-ea"/>
                        <a:cs typeface="+mn-cs"/>
                      </a:endParaRPr>
                    </a:p>
                  </a:txBody>
                  <a:tcPr/>
                </a:tc>
                <a:extLst>
                  <a:ext uri="{0D108BD9-81ED-4DB2-BD59-A6C34878D82A}">
                    <a16:rowId xmlns:a16="http://schemas.microsoft.com/office/drawing/2014/main" val="1985535785"/>
                  </a:ext>
                </a:extLst>
              </a:tr>
              <a:tr h="840516">
                <a:tc>
                  <a:txBody>
                    <a:bodyPr/>
                    <a:lstStyle/>
                    <a:p>
                      <a:r>
                        <a:rPr lang="en-US" sz="1600" b="1" kern="1200" dirty="0">
                          <a:solidFill>
                            <a:schemeClr val="dk1"/>
                          </a:solidFill>
                          <a:latin typeface="+mn-lt"/>
                          <a:ea typeface="+mn-ea"/>
                          <a:cs typeface="+mn-cs"/>
                        </a:rPr>
                        <a:t>Retail Billing Software</a:t>
                      </a:r>
                      <a:endParaRPr lang="en-IN" sz="1600" b="1" kern="1200" dirty="0">
                        <a:solidFill>
                          <a:schemeClr val="dk1"/>
                        </a:solidFill>
                        <a:latin typeface="+mn-lt"/>
                        <a:ea typeface="+mn-ea"/>
                        <a:cs typeface="+mn-cs"/>
                      </a:endParaRPr>
                    </a:p>
                  </a:txBody>
                  <a:tcPr/>
                </a:tc>
                <a:tc>
                  <a:txBody>
                    <a:bodyPr/>
                    <a:lstStyle/>
                    <a:p>
                      <a:pPr marL="285750" indent="-285750">
                        <a:buFont typeface="Wingdings" panose="05000000000000000000" pitchFamily="2" charset="2"/>
                        <a:buChar char="Ø"/>
                      </a:pPr>
                      <a:r>
                        <a:rPr lang="en-US" sz="1800" b="1" kern="1200" dirty="0">
                          <a:solidFill>
                            <a:schemeClr val="dk1"/>
                          </a:solidFill>
                          <a:latin typeface="+mn-lt"/>
                          <a:ea typeface="+mn-ea"/>
                          <a:cs typeface="+mn-cs"/>
                          <a:hlinkClick r:id="rId8"/>
                        </a:rPr>
                        <a:t>https://www.linkedin.com/company/just-billing-official/</a:t>
                      </a:r>
                      <a:endParaRPr lang="en-US" sz="1800" b="1" kern="1200" dirty="0">
                        <a:solidFill>
                          <a:schemeClr val="dk1"/>
                        </a:solidFill>
                        <a:latin typeface="+mn-lt"/>
                        <a:ea typeface="+mn-ea"/>
                        <a:cs typeface="+mn-cs"/>
                      </a:endParaRPr>
                    </a:p>
                    <a:p>
                      <a:pPr marL="285750" indent="-285750">
                        <a:buFont typeface="Wingdings" panose="05000000000000000000" pitchFamily="2" charset="2"/>
                        <a:buChar char="Ø"/>
                      </a:pPr>
                      <a:r>
                        <a:rPr lang="en-IN" sz="1800" b="1" dirty="0">
                          <a:hlinkClick r:id="rId9"/>
                        </a:rPr>
                        <a:t>https://www.instagram.com/accounts/login/?next=https%3A%2F%2Fwww.instagram.com%2Fjustbilling%2F&amp;is_from_rle</a:t>
                      </a:r>
                      <a:endParaRPr lang="en-IN" sz="1800" b="1" dirty="0"/>
                    </a:p>
                  </a:txBody>
                  <a:tcPr/>
                </a:tc>
                <a:extLst>
                  <a:ext uri="{0D108BD9-81ED-4DB2-BD59-A6C34878D82A}">
                    <a16:rowId xmlns:a16="http://schemas.microsoft.com/office/drawing/2014/main" val="162310004"/>
                  </a:ext>
                </a:extLst>
              </a:tr>
              <a:tr h="840516">
                <a:tc>
                  <a:txBody>
                    <a:bodyPr/>
                    <a:lstStyle/>
                    <a:p>
                      <a:r>
                        <a:rPr lang="en-US" sz="1600" b="1" kern="1200" dirty="0">
                          <a:solidFill>
                            <a:schemeClr val="dk1"/>
                          </a:solidFill>
                          <a:latin typeface="+mn-lt"/>
                          <a:ea typeface="+mn-ea"/>
                          <a:cs typeface="+mn-cs"/>
                        </a:rPr>
                        <a:t>Restaurant Billing Software</a:t>
                      </a:r>
                      <a:endParaRPr lang="en-IN" sz="1600" b="1" kern="1200" dirty="0">
                        <a:solidFill>
                          <a:schemeClr val="dk1"/>
                        </a:solidFill>
                        <a:latin typeface="+mn-lt"/>
                        <a:ea typeface="+mn-ea"/>
                        <a:cs typeface="+mn-cs"/>
                      </a:endParaRPr>
                    </a:p>
                  </a:txBody>
                  <a:tcPr/>
                </a:tc>
                <a:tc>
                  <a:txBody>
                    <a:bodyPr/>
                    <a:lstStyle/>
                    <a:p>
                      <a:pPr marL="285750" indent="-285750">
                        <a:buFont typeface="Wingdings" panose="05000000000000000000" pitchFamily="2" charset="2"/>
                        <a:buChar char="Ø"/>
                      </a:pPr>
                      <a:r>
                        <a:rPr lang="en-US" sz="1800" b="1" kern="1200" dirty="0">
                          <a:solidFill>
                            <a:schemeClr val="dk1"/>
                          </a:solidFill>
                          <a:latin typeface="+mn-lt"/>
                          <a:ea typeface="+mn-ea"/>
                          <a:cs typeface="+mn-cs"/>
                          <a:hlinkClick r:id="rId8"/>
                        </a:rPr>
                        <a:t>https://www.linkedin.com/company/just-billing-official/</a:t>
                      </a:r>
                      <a:endParaRPr lang="en-US" sz="1800" b="1" kern="1200" dirty="0">
                        <a:solidFill>
                          <a:schemeClr val="dk1"/>
                        </a:solidFill>
                        <a:latin typeface="+mn-lt"/>
                        <a:ea typeface="+mn-ea"/>
                        <a:cs typeface="+mn-cs"/>
                      </a:endParaRPr>
                    </a:p>
                    <a:p>
                      <a:pPr marL="285750" indent="-285750">
                        <a:buFont typeface="Wingdings" panose="05000000000000000000" pitchFamily="2" charset="2"/>
                        <a:buChar char="Ø"/>
                      </a:pPr>
                      <a:r>
                        <a:rPr lang="en-US" sz="1800" b="1" dirty="0">
                          <a:hlinkClick r:id="rId9"/>
                        </a:rPr>
                        <a:t>https://www.instagram.com/accounts/login/?next=https%3A%2F%2Fwww.instagram.com%2Fjustbilling%2F&amp;is_from_rle</a:t>
                      </a:r>
                      <a:endParaRPr lang="en-US" sz="1800" b="1" dirty="0"/>
                    </a:p>
                  </a:txBody>
                  <a:tcPr/>
                </a:tc>
                <a:extLst>
                  <a:ext uri="{0D108BD9-81ED-4DB2-BD59-A6C34878D82A}">
                    <a16:rowId xmlns:a16="http://schemas.microsoft.com/office/drawing/2014/main" val="2888021372"/>
                  </a:ext>
                </a:extLst>
              </a:tr>
            </a:tbl>
          </a:graphicData>
        </a:graphic>
      </p:graphicFrame>
    </p:spTree>
    <p:extLst>
      <p:ext uri="{BB962C8B-B14F-4D97-AF65-F5344CB8AC3E}">
        <p14:creationId xmlns:p14="http://schemas.microsoft.com/office/powerpoint/2010/main" val="12085210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4"/>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9" name="TextBox 8">
            <a:extLst>
              <a:ext uri="{FF2B5EF4-FFF2-40B4-BE49-F238E27FC236}">
                <a16:creationId xmlns:a16="http://schemas.microsoft.com/office/drawing/2014/main" id="{F0A69C0B-4D02-E7A3-9839-077C810541F2}"/>
              </a:ext>
            </a:extLst>
          </p:cNvPr>
          <p:cNvSpPr txBox="1"/>
          <p:nvPr/>
        </p:nvSpPr>
        <p:spPr>
          <a:xfrm>
            <a:off x="593963" y="-125137"/>
            <a:ext cx="5370109" cy="1013419"/>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US" sz="4400" b="1" i="0" u="none" strike="noStrike" kern="1200" cap="none" spc="-150" normalizeH="0" baseline="0" noProof="0" dirty="0">
                <a:ln>
                  <a:noFill/>
                </a:ln>
                <a:solidFill>
                  <a:srgbClr val="FFFFFF"/>
                </a:solidFill>
                <a:effectLst/>
                <a:uLnTx/>
                <a:uFillTx/>
                <a:latin typeface="Anantason Semi-Bold"/>
                <a:ea typeface="Anantason Semi-Bold"/>
                <a:cs typeface="Anantason Semi-Bold"/>
                <a:sym typeface="Anantason Semi-Bold"/>
              </a:rPr>
              <a:t>Technical SEO Issues</a:t>
            </a:r>
          </a:p>
        </p:txBody>
      </p:sp>
      <p:graphicFrame>
        <p:nvGraphicFramePr>
          <p:cNvPr id="8" name="Table 8">
            <a:extLst>
              <a:ext uri="{FF2B5EF4-FFF2-40B4-BE49-F238E27FC236}">
                <a16:creationId xmlns:a16="http://schemas.microsoft.com/office/drawing/2014/main" id="{1D7CEC2D-53B5-FB0C-87D9-D90B32C8BDAD}"/>
              </a:ext>
            </a:extLst>
          </p:cNvPr>
          <p:cNvGraphicFramePr>
            <a:graphicFrameLocks noGrp="1"/>
          </p:cNvGraphicFramePr>
          <p:nvPr>
            <p:extLst>
              <p:ext uri="{D42A27DB-BD31-4B8C-83A1-F6EECF244321}">
                <p14:modId xmlns:p14="http://schemas.microsoft.com/office/powerpoint/2010/main" val="992603663"/>
              </p:ext>
            </p:extLst>
          </p:nvPr>
        </p:nvGraphicFramePr>
        <p:xfrm>
          <a:off x="593964" y="1168834"/>
          <a:ext cx="11197702" cy="5120640"/>
        </p:xfrm>
        <a:graphic>
          <a:graphicData uri="http://schemas.openxmlformats.org/drawingml/2006/table">
            <a:tbl>
              <a:tblPr firstRow="1" bandRow="1">
                <a:tableStyleId>{073A0DAA-6AF3-43AB-8588-CEC1D06C72B9}</a:tableStyleId>
              </a:tblPr>
              <a:tblGrid>
                <a:gridCol w="2231123">
                  <a:extLst>
                    <a:ext uri="{9D8B030D-6E8A-4147-A177-3AD203B41FA5}">
                      <a16:colId xmlns:a16="http://schemas.microsoft.com/office/drawing/2014/main" val="599771591"/>
                    </a:ext>
                  </a:extLst>
                </a:gridCol>
                <a:gridCol w="2142698">
                  <a:extLst>
                    <a:ext uri="{9D8B030D-6E8A-4147-A177-3AD203B41FA5}">
                      <a16:colId xmlns:a16="http://schemas.microsoft.com/office/drawing/2014/main" val="920013728"/>
                    </a:ext>
                  </a:extLst>
                </a:gridCol>
                <a:gridCol w="2142157">
                  <a:extLst>
                    <a:ext uri="{9D8B030D-6E8A-4147-A177-3AD203B41FA5}">
                      <a16:colId xmlns:a16="http://schemas.microsoft.com/office/drawing/2014/main" val="3778463810"/>
                    </a:ext>
                  </a:extLst>
                </a:gridCol>
                <a:gridCol w="2663933">
                  <a:extLst>
                    <a:ext uri="{9D8B030D-6E8A-4147-A177-3AD203B41FA5}">
                      <a16:colId xmlns:a16="http://schemas.microsoft.com/office/drawing/2014/main" val="932107115"/>
                    </a:ext>
                  </a:extLst>
                </a:gridCol>
                <a:gridCol w="2017791">
                  <a:extLst>
                    <a:ext uri="{9D8B030D-6E8A-4147-A177-3AD203B41FA5}">
                      <a16:colId xmlns:a16="http://schemas.microsoft.com/office/drawing/2014/main" val="2768022271"/>
                    </a:ext>
                  </a:extLst>
                </a:gridCol>
              </a:tblGrid>
              <a:tr h="370840">
                <a:tc>
                  <a:txBody>
                    <a:bodyPr/>
                    <a:lstStyle/>
                    <a:p>
                      <a:pPr algn="ctr"/>
                      <a:r>
                        <a:rPr lang="en-US" sz="2000" dirty="0"/>
                        <a:t>Site Web Pages</a:t>
                      </a:r>
                      <a:endParaRPr lang="en-IN" sz="2000" dirty="0"/>
                    </a:p>
                  </a:txBody>
                  <a:tcPr/>
                </a:tc>
                <a:tc>
                  <a:txBody>
                    <a:bodyPr/>
                    <a:lstStyle/>
                    <a:p>
                      <a:pPr marL="0" marR="0" lvl="0" indent="0" algn="ctr" defTabSz="609630" rtl="0" eaLnBrk="1" fontAlgn="auto" latinLnBrk="0" hangingPunct="1">
                        <a:lnSpc>
                          <a:spcPct val="100000"/>
                        </a:lnSpc>
                        <a:spcBef>
                          <a:spcPts val="0"/>
                        </a:spcBef>
                        <a:spcAft>
                          <a:spcPts val="0"/>
                        </a:spcAft>
                        <a:buClrTx/>
                        <a:buSzTx/>
                        <a:buFontTx/>
                        <a:buNone/>
                        <a:tabLst/>
                        <a:defRPr/>
                      </a:pPr>
                      <a:r>
                        <a:rPr lang="en-US" sz="2000" b="1" kern="1200" dirty="0">
                          <a:solidFill>
                            <a:schemeClr val="lt1"/>
                          </a:solidFill>
                          <a:latin typeface="+mn-lt"/>
                          <a:ea typeface="+mn-ea"/>
                          <a:cs typeface="+mn-cs"/>
                        </a:rPr>
                        <a:t>Page Speed</a:t>
                      </a:r>
                      <a:r>
                        <a:rPr lang="en-IN" sz="2000" b="1" kern="1200" dirty="0">
                          <a:solidFill>
                            <a:schemeClr val="lt1"/>
                          </a:solidFill>
                          <a:latin typeface="+mn-lt"/>
                          <a:ea typeface="+mn-ea"/>
                          <a:cs typeface="+mn-cs"/>
                        </a:rPr>
                        <a:t> for Desktop</a:t>
                      </a:r>
                    </a:p>
                  </a:txBody>
                  <a:tcPr/>
                </a:tc>
                <a:tc>
                  <a:txBody>
                    <a:bodyPr/>
                    <a:lstStyle/>
                    <a:p>
                      <a:pPr algn="ctr"/>
                      <a:r>
                        <a:rPr lang="en-US" sz="2000" b="1" kern="1200" dirty="0">
                          <a:solidFill>
                            <a:schemeClr val="lt1"/>
                          </a:solidFill>
                          <a:latin typeface="+mn-lt"/>
                          <a:ea typeface="+mn-ea"/>
                          <a:cs typeface="+mn-cs"/>
                        </a:rPr>
                        <a:t>Page Speed for Mobile</a:t>
                      </a:r>
                      <a:endParaRPr lang="en-IN" sz="2000" b="1" kern="1200" dirty="0">
                        <a:solidFill>
                          <a:schemeClr val="lt1"/>
                        </a:solidFill>
                        <a:latin typeface="+mn-lt"/>
                        <a:ea typeface="+mn-ea"/>
                        <a:cs typeface="+mn-cs"/>
                      </a:endParaRPr>
                    </a:p>
                  </a:txBody>
                  <a:tcPr/>
                </a:tc>
                <a:tc>
                  <a:txBody>
                    <a:bodyPr/>
                    <a:lstStyle/>
                    <a:p>
                      <a:pPr algn="ctr"/>
                      <a:r>
                        <a:rPr lang="en-US" sz="2000" b="1" kern="1200" dirty="0">
                          <a:solidFill>
                            <a:schemeClr val="lt1"/>
                          </a:solidFill>
                          <a:latin typeface="+mn-lt"/>
                          <a:ea typeface="+mn-ea"/>
                          <a:cs typeface="+mn-cs"/>
                        </a:rPr>
                        <a:t>Mobile Friendliness</a:t>
                      </a:r>
                      <a:endParaRPr lang="en-IN" sz="2000" b="1" kern="1200" dirty="0">
                        <a:solidFill>
                          <a:schemeClr val="lt1"/>
                        </a:solidFill>
                        <a:latin typeface="+mn-lt"/>
                        <a:ea typeface="+mn-ea"/>
                        <a:cs typeface="+mn-cs"/>
                      </a:endParaRPr>
                    </a:p>
                  </a:txBody>
                  <a:tcPr/>
                </a:tc>
                <a:tc>
                  <a:txBody>
                    <a:bodyPr/>
                    <a:lstStyle/>
                    <a:p>
                      <a:pPr algn="ctr"/>
                      <a:r>
                        <a:rPr lang="en-US" sz="2000" b="1" kern="1200" dirty="0">
                          <a:solidFill>
                            <a:schemeClr val="lt1"/>
                          </a:solidFill>
                          <a:latin typeface="+mn-lt"/>
                          <a:ea typeface="+mn-ea"/>
                          <a:cs typeface="+mn-cs"/>
                        </a:rPr>
                        <a:t>Broken Links</a:t>
                      </a:r>
                      <a:endParaRPr lang="en-IN" sz="2000" b="1" kern="1200" dirty="0">
                        <a:solidFill>
                          <a:schemeClr val="lt1"/>
                        </a:solidFill>
                        <a:latin typeface="+mn-lt"/>
                        <a:ea typeface="+mn-ea"/>
                        <a:cs typeface="+mn-cs"/>
                      </a:endParaRPr>
                    </a:p>
                  </a:txBody>
                  <a:tcPr/>
                </a:tc>
                <a:extLst>
                  <a:ext uri="{0D108BD9-81ED-4DB2-BD59-A6C34878D82A}">
                    <a16:rowId xmlns:a16="http://schemas.microsoft.com/office/drawing/2014/main" val="3158346482"/>
                  </a:ext>
                </a:extLst>
              </a:tr>
              <a:tr h="370840">
                <a:tc>
                  <a:txBody>
                    <a:bodyPr/>
                    <a:lstStyle/>
                    <a:p>
                      <a:pPr algn="l"/>
                      <a:r>
                        <a:rPr lang="en-US" sz="1600" b="1" dirty="0"/>
                        <a:t>Home Web Page</a:t>
                      </a:r>
                      <a:endParaRPr lang="en-IN" sz="1600" b="1" dirty="0"/>
                    </a:p>
                  </a:txBody>
                  <a:tcPr anchor="ctr"/>
                </a:tc>
                <a:tc>
                  <a:txBody>
                    <a:bodyPr/>
                    <a:lstStyle/>
                    <a:p>
                      <a:r>
                        <a:rPr lang="en-US" sz="1600" b="1" kern="1200" dirty="0">
                          <a:solidFill>
                            <a:schemeClr val="dk1"/>
                          </a:solidFill>
                          <a:latin typeface="+mn-lt"/>
                          <a:ea typeface="+mn-ea"/>
                          <a:cs typeface="+mn-cs"/>
                        </a:rPr>
                        <a:t>Speed Index(SI) exceeds the threshold value.</a:t>
                      </a:r>
                      <a:endParaRPr lang="en-IN" sz="1600" b="1" kern="1200" dirty="0">
                        <a:solidFill>
                          <a:schemeClr val="dk1"/>
                        </a:solidFill>
                        <a:latin typeface="+mn-lt"/>
                        <a:ea typeface="+mn-ea"/>
                        <a:cs typeface="+mn-cs"/>
                      </a:endParaRPr>
                    </a:p>
                  </a:txBody>
                  <a:tcPr/>
                </a:tc>
                <a:tc>
                  <a:txBody>
                    <a:bodyPr/>
                    <a:lstStyle/>
                    <a:p>
                      <a:r>
                        <a:rPr lang="en-US" sz="1600" b="1" kern="1200" dirty="0">
                          <a:solidFill>
                            <a:schemeClr val="dk1"/>
                          </a:solidFill>
                          <a:latin typeface="+mn-lt"/>
                          <a:ea typeface="+mn-ea"/>
                          <a:cs typeface="+mn-cs"/>
                        </a:rPr>
                        <a:t>Speed Index(SI) exceeds the threshold value.</a:t>
                      </a:r>
                      <a:endParaRPr lang="en-IN" sz="1600" b="1" kern="1200" dirty="0">
                        <a:solidFill>
                          <a:schemeClr val="dk1"/>
                        </a:solidFill>
                        <a:latin typeface="+mn-lt"/>
                        <a:ea typeface="+mn-ea"/>
                        <a:cs typeface="+mn-cs"/>
                      </a:endParaRPr>
                    </a:p>
                  </a:txBody>
                  <a:tcPr/>
                </a:tc>
                <a:tc>
                  <a:txBody>
                    <a:bodyPr/>
                    <a:lstStyle/>
                    <a:p>
                      <a:r>
                        <a:rPr lang="en-US" sz="1600" b="1" kern="1200" dirty="0">
                          <a:solidFill>
                            <a:schemeClr val="dk1"/>
                          </a:solidFill>
                          <a:latin typeface="+mn-lt"/>
                          <a:ea typeface="+mn-ea"/>
                          <a:cs typeface="+mn-cs"/>
                        </a:rPr>
                        <a:t>No issues found. Site scales itself automatically depending on the device screen size and it’s mobile friendly site.</a:t>
                      </a:r>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3 links are broken</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2715972097"/>
                  </a:ext>
                </a:extLst>
              </a:tr>
              <a:tr h="370840">
                <a:tc>
                  <a:txBody>
                    <a:bodyPr/>
                    <a:lstStyle/>
                    <a:p>
                      <a:r>
                        <a:rPr lang="en-US" sz="1600" b="1" kern="1200" dirty="0">
                          <a:solidFill>
                            <a:schemeClr val="dk1"/>
                          </a:solidFill>
                          <a:latin typeface="+mn-lt"/>
                          <a:ea typeface="+mn-ea"/>
                          <a:cs typeface="+mn-cs"/>
                        </a:rPr>
                        <a:t>Retail Billing Software</a:t>
                      </a:r>
                      <a:endParaRPr lang="en-IN" sz="1600" b="1" kern="1200" dirty="0">
                        <a:solidFill>
                          <a:schemeClr val="dk1"/>
                        </a:solidFill>
                        <a:latin typeface="+mn-lt"/>
                        <a:ea typeface="+mn-ea"/>
                        <a:cs typeface="+mn-cs"/>
                      </a:endParaRPr>
                    </a:p>
                  </a:txBody>
                  <a:tcPr/>
                </a:tc>
                <a:tc>
                  <a:txBody>
                    <a:bodyPr/>
                    <a:lstStyle/>
                    <a:p>
                      <a:r>
                        <a:rPr lang="en-US" sz="1600" b="1" kern="1200" dirty="0">
                          <a:solidFill>
                            <a:schemeClr val="dk1"/>
                          </a:solidFill>
                          <a:latin typeface="+mn-lt"/>
                          <a:ea typeface="+mn-ea"/>
                          <a:cs typeface="+mn-cs"/>
                        </a:rPr>
                        <a:t>Speed Index (SI) exceeds the threshold value.</a:t>
                      </a:r>
                      <a:endParaRPr lang="en-IN" sz="1600" b="1" kern="1200" dirty="0">
                        <a:solidFill>
                          <a:schemeClr val="dk1"/>
                        </a:solidFill>
                        <a:latin typeface="+mn-lt"/>
                        <a:ea typeface="+mn-ea"/>
                        <a:cs typeface="+mn-cs"/>
                      </a:endParaRPr>
                    </a:p>
                  </a:txBody>
                  <a:tcPr/>
                </a:tc>
                <a:tc>
                  <a:txBody>
                    <a:bodyPr/>
                    <a:lstStyle/>
                    <a:p>
                      <a:r>
                        <a:rPr lang="en-US" sz="1600" b="1" kern="1200" dirty="0">
                          <a:solidFill>
                            <a:schemeClr val="dk1"/>
                          </a:solidFill>
                          <a:latin typeface="+mn-lt"/>
                          <a:ea typeface="+mn-ea"/>
                          <a:cs typeface="+mn-cs"/>
                        </a:rPr>
                        <a:t>Speed Index (SI) and Largest Contentful Paint (LCP) exceeds the threshold values.</a:t>
                      </a:r>
                      <a:endParaRPr lang="en-IN" sz="1600" b="1" kern="1200" dirty="0">
                        <a:solidFill>
                          <a:schemeClr val="dk1"/>
                        </a:solidFill>
                        <a:latin typeface="+mn-lt"/>
                        <a:ea typeface="+mn-ea"/>
                        <a:cs typeface="+mn-cs"/>
                      </a:endParaRPr>
                    </a:p>
                  </a:txBody>
                  <a:tcPr/>
                </a:tc>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No issues found. Site scales itself automatically depending on the device screen size and it’s mobile friendly site.</a:t>
                      </a:r>
                      <a:endParaRPr kumimoji="0" lang="en-IN" sz="1600" b="1" i="0" u="none" strike="noStrike" kern="1200" cap="none" spc="0" normalizeH="0" baseline="0" noProof="0" dirty="0">
                        <a:ln>
                          <a:noFill/>
                        </a:ln>
                        <a:solidFill>
                          <a:prstClr val="black"/>
                        </a:solidFill>
                        <a:effectLst/>
                        <a:uLnTx/>
                        <a:uFillTx/>
                        <a:latin typeface="Calibri"/>
                        <a:ea typeface="+mn-ea"/>
                        <a:cs typeface="+mn-cs"/>
                      </a:endParaRPr>
                    </a:p>
                  </a:txBody>
                  <a:tcPr/>
                </a:tc>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2 links are broken</a:t>
                      </a:r>
                      <a:endParaRPr kumimoji="0" lang="en-IN" sz="1600" b="1" i="0" u="none" strike="noStrike" kern="1200" cap="none" spc="0" normalizeH="0" baseline="0" noProof="0" dirty="0">
                        <a:ln>
                          <a:noFill/>
                        </a:ln>
                        <a:solidFill>
                          <a:prstClr val="black"/>
                        </a:solidFill>
                        <a:effectLst/>
                        <a:uLnTx/>
                        <a:uFillTx/>
                        <a:latin typeface="Calibri"/>
                        <a:ea typeface="+mn-ea"/>
                        <a:cs typeface="+mn-cs"/>
                      </a:endParaRPr>
                    </a:p>
                  </a:txBody>
                  <a:tcPr/>
                </a:tc>
                <a:extLst>
                  <a:ext uri="{0D108BD9-81ED-4DB2-BD59-A6C34878D82A}">
                    <a16:rowId xmlns:a16="http://schemas.microsoft.com/office/drawing/2014/main" val="1745635920"/>
                  </a:ext>
                </a:extLst>
              </a:tr>
              <a:tr h="370840">
                <a:tc>
                  <a:txBody>
                    <a:bodyPr/>
                    <a:lstStyle/>
                    <a:p>
                      <a:r>
                        <a:rPr lang="en-US" sz="1600" b="1" kern="1200" dirty="0">
                          <a:solidFill>
                            <a:schemeClr val="dk1"/>
                          </a:solidFill>
                          <a:latin typeface="+mn-lt"/>
                          <a:ea typeface="+mn-ea"/>
                          <a:cs typeface="+mn-cs"/>
                        </a:rPr>
                        <a:t>Restaurant Billing Software</a:t>
                      </a:r>
                      <a:endParaRPr lang="en-IN" sz="1600" b="1" kern="1200" dirty="0">
                        <a:solidFill>
                          <a:schemeClr val="dk1"/>
                        </a:solidFill>
                        <a:latin typeface="+mn-lt"/>
                        <a:ea typeface="+mn-ea"/>
                        <a:cs typeface="+mn-cs"/>
                      </a:endParaRPr>
                    </a:p>
                  </a:txBody>
                  <a:tcPr/>
                </a:tc>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latin typeface="+mn-lt"/>
                          <a:ea typeface="+mn-ea"/>
                          <a:cs typeface="+mn-cs"/>
                        </a:rPr>
                        <a:t>Speed Index (SI) exceeds the threshold value.</a:t>
                      </a:r>
                      <a:endParaRPr lang="en-IN" sz="1600" b="1" kern="1200" dirty="0">
                        <a:solidFill>
                          <a:schemeClr val="dk1"/>
                        </a:solidFill>
                        <a:latin typeface="+mn-lt"/>
                        <a:ea typeface="+mn-ea"/>
                        <a:cs typeface="+mn-cs"/>
                      </a:endParaRPr>
                    </a:p>
                    <a:p>
                      <a:endParaRPr lang="en-IN" sz="1600" b="1" kern="1200" dirty="0">
                        <a:solidFill>
                          <a:schemeClr val="dk1"/>
                        </a:solidFill>
                        <a:latin typeface="+mn-lt"/>
                        <a:ea typeface="+mn-ea"/>
                        <a:cs typeface="+mn-cs"/>
                      </a:endParaRPr>
                    </a:p>
                  </a:txBody>
                  <a:tcPr/>
                </a:tc>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latin typeface="+mn-lt"/>
                          <a:ea typeface="+mn-ea"/>
                          <a:cs typeface="+mn-cs"/>
                        </a:rPr>
                        <a:t>Speed Index (SI), Largest Contentful Paint (LCP) and Cumulative Layout Shift (CLS) exceeds the threshold values.</a:t>
                      </a:r>
                      <a:endParaRPr lang="en-IN" sz="1600" b="1" kern="1200" dirty="0">
                        <a:solidFill>
                          <a:schemeClr val="dk1"/>
                        </a:solidFill>
                        <a:latin typeface="+mn-lt"/>
                        <a:ea typeface="+mn-ea"/>
                        <a:cs typeface="+mn-cs"/>
                      </a:endParaRPr>
                    </a:p>
                    <a:p>
                      <a:endParaRPr lang="en-IN" sz="1600" b="1" kern="1200" dirty="0">
                        <a:solidFill>
                          <a:schemeClr val="dk1"/>
                        </a:solidFill>
                        <a:latin typeface="+mn-lt"/>
                        <a:ea typeface="+mn-ea"/>
                        <a:cs typeface="+mn-cs"/>
                      </a:endParaRPr>
                    </a:p>
                  </a:txBody>
                  <a:tcPr/>
                </a:tc>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No issues found. Site scales itself automatically depending on the device screen size and it’s mobile friendly site.</a:t>
                      </a:r>
                      <a:endParaRPr kumimoji="0" lang="en-IN" sz="1600" b="1" i="0" u="none" strike="noStrike" kern="1200" cap="none" spc="0" normalizeH="0" baseline="0" noProof="0" dirty="0">
                        <a:ln>
                          <a:noFill/>
                        </a:ln>
                        <a:solidFill>
                          <a:prstClr val="black"/>
                        </a:solidFill>
                        <a:effectLst/>
                        <a:uLnTx/>
                        <a:uFillTx/>
                        <a:latin typeface="Calibri"/>
                        <a:ea typeface="+mn-ea"/>
                        <a:cs typeface="+mn-cs"/>
                      </a:endParaRPr>
                    </a:p>
                  </a:txBody>
                  <a:tcPr/>
                </a:tc>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2 links are broken</a:t>
                      </a:r>
                      <a:endParaRPr kumimoji="0" lang="en-IN" sz="1600" b="1" i="0" u="none" strike="noStrike" kern="1200" cap="none" spc="0" normalizeH="0" baseline="0" noProof="0" dirty="0">
                        <a:ln>
                          <a:noFill/>
                        </a:ln>
                        <a:solidFill>
                          <a:prstClr val="black"/>
                        </a:solidFill>
                        <a:effectLst/>
                        <a:uLnTx/>
                        <a:uFillTx/>
                        <a:latin typeface="Calibri"/>
                        <a:ea typeface="+mn-ea"/>
                        <a:cs typeface="+mn-cs"/>
                      </a:endParaRPr>
                    </a:p>
                  </a:txBody>
                  <a:tcPr/>
                </a:tc>
                <a:extLst>
                  <a:ext uri="{0D108BD9-81ED-4DB2-BD59-A6C34878D82A}">
                    <a16:rowId xmlns:a16="http://schemas.microsoft.com/office/drawing/2014/main" val="482054703"/>
                  </a:ext>
                </a:extLst>
              </a:tr>
            </a:tbl>
          </a:graphicData>
        </a:graphic>
      </p:graphicFrame>
    </p:spTree>
    <p:extLst>
      <p:ext uri="{BB962C8B-B14F-4D97-AF65-F5344CB8AC3E}">
        <p14:creationId xmlns:p14="http://schemas.microsoft.com/office/powerpoint/2010/main" val="40329181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9" name="TextBox 8">
            <a:extLst>
              <a:ext uri="{FF2B5EF4-FFF2-40B4-BE49-F238E27FC236}">
                <a16:creationId xmlns:a16="http://schemas.microsoft.com/office/drawing/2014/main" id="{F0A69C0B-4D02-E7A3-9839-077C810541F2}"/>
              </a:ext>
            </a:extLst>
          </p:cNvPr>
          <p:cNvSpPr txBox="1"/>
          <p:nvPr/>
        </p:nvSpPr>
        <p:spPr>
          <a:xfrm>
            <a:off x="347461" y="-164357"/>
            <a:ext cx="11125078" cy="1047338"/>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US" sz="4400" b="1" i="0" u="none" strike="noStrike" kern="1200" cap="none" spc="-150" normalizeH="0" baseline="0" noProof="0" dirty="0">
                <a:ln>
                  <a:noFill/>
                </a:ln>
                <a:solidFill>
                  <a:srgbClr val="FFFFFF"/>
                </a:solidFill>
                <a:effectLst/>
                <a:uLnTx/>
                <a:uFillTx/>
                <a:latin typeface="Anantason Semi-Bold"/>
                <a:ea typeface="Anantason Semi-Bold"/>
                <a:cs typeface="Anantason Semi-Bold"/>
                <a:sym typeface="Anantason Semi-Bold"/>
              </a:rPr>
              <a:t>Best Practices to improve Site Performance</a:t>
            </a:r>
          </a:p>
        </p:txBody>
      </p:sp>
      <p:grpSp>
        <p:nvGrpSpPr>
          <p:cNvPr id="9" name="Group 4">
            <a:extLst>
              <a:ext uri="{FF2B5EF4-FFF2-40B4-BE49-F238E27FC236}">
                <a16:creationId xmlns:a16="http://schemas.microsoft.com/office/drawing/2014/main" id="{70FE729A-7302-A768-60EC-CDDEDB785F1A}"/>
              </a:ext>
            </a:extLst>
          </p:cNvPr>
          <p:cNvGrpSpPr/>
          <p:nvPr/>
        </p:nvGrpSpPr>
        <p:grpSpPr>
          <a:xfrm>
            <a:off x="2355865" y="1064524"/>
            <a:ext cx="7108273" cy="5398643"/>
            <a:chOff x="0" y="0"/>
            <a:chExt cx="2186727" cy="545838"/>
          </a:xfrm>
        </p:grpSpPr>
        <p:sp>
          <p:nvSpPr>
            <p:cNvPr id="10" name="Freeform 5">
              <a:extLst>
                <a:ext uri="{FF2B5EF4-FFF2-40B4-BE49-F238E27FC236}">
                  <a16:creationId xmlns:a16="http://schemas.microsoft.com/office/drawing/2014/main" id="{22BABD45-F0B8-B96E-2AD7-722F761B9528}"/>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1" name="TextBox 6">
              <a:extLst>
                <a:ext uri="{FF2B5EF4-FFF2-40B4-BE49-F238E27FC236}">
                  <a16:creationId xmlns:a16="http://schemas.microsoft.com/office/drawing/2014/main" id="{0CA1A2A8-EB1A-DD63-5886-24C57AE5ECA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5" name="TextBox 14">
            <a:extLst>
              <a:ext uri="{FF2B5EF4-FFF2-40B4-BE49-F238E27FC236}">
                <a16:creationId xmlns:a16="http://schemas.microsoft.com/office/drawing/2014/main" id="{B9025F2F-0431-00AB-3F7D-4F2718DC5202}"/>
              </a:ext>
            </a:extLst>
          </p:cNvPr>
          <p:cNvSpPr txBox="1"/>
          <p:nvPr/>
        </p:nvSpPr>
        <p:spPr>
          <a:xfrm>
            <a:off x="2413814" y="1138632"/>
            <a:ext cx="6992373" cy="5324535"/>
          </a:xfrm>
          <a:prstGeom prst="rect">
            <a:avLst/>
          </a:prstGeom>
          <a:noFill/>
        </p:spPr>
        <p:txBody>
          <a:bodyPr wrap="square">
            <a:spAutoFit/>
          </a:bodyPr>
          <a:lstStyle/>
          <a:p>
            <a:pPr marL="285750" indent="-285750">
              <a:buFont typeface="Wingdings" panose="05000000000000000000" pitchFamily="2" charset="2"/>
              <a:buChar char="v"/>
            </a:pPr>
            <a:r>
              <a:rPr lang="en-IN" sz="2000" b="1" dirty="0"/>
              <a:t> Compress Images</a:t>
            </a:r>
          </a:p>
          <a:p>
            <a:pPr marL="1714500" lvl="3" indent="-342900">
              <a:buFont typeface="Wingdings" panose="05000000000000000000" pitchFamily="2" charset="2"/>
              <a:buChar char="Ø"/>
            </a:pPr>
            <a:r>
              <a:rPr lang="en-IN" sz="1600" b="1" dirty="0"/>
              <a:t>Compress images using tools TinyPNG and WebP format.</a:t>
            </a:r>
          </a:p>
          <a:p>
            <a:pPr marL="1714500" lvl="3" indent="-342900">
              <a:buFont typeface="Wingdings" panose="05000000000000000000" pitchFamily="2" charset="2"/>
              <a:buChar char="Ø"/>
            </a:pPr>
            <a:r>
              <a:rPr lang="en-IN" sz="1600" b="1" dirty="0"/>
              <a:t>Use responsive images with correct dimensions.</a:t>
            </a:r>
          </a:p>
          <a:p>
            <a:pPr marL="1714500" lvl="3" indent="-342900">
              <a:buFont typeface="Wingdings" panose="05000000000000000000" pitchFamily="2" charset="2"/>
              <a:buChar char="Ø"/>
            </a:pPr>
            <a:r>
              <a:rPr lang="en-IN" sz="1600" b="1" dirty="0"/>
              <a:t>Implement slow loading images to load only when needed.</a:t>
            </a:r>
          </a:p>
          <a:p>
            <a:pPr marL="285750" indent="-285750">
              <a:buFont typeface="Wingdings" panose="05000000000000000000" pitchFamily="2" charset="2"/>
              <a:buChar char="v"/>
            </a:pPr>
            <a:r>
              <a:rPr lang="en-IN" sz="2000" b="1" dirty="0"/>
              <a:t> Enable Browser Caching</a:t>
            </a:r>
          </a:p>
          <a:p>
            <a:pPr marL="1714500" lvl="3" indent="-342900">
              <a:buFont typeface="Wingdings" panose="05000000000000000000" pitchFamily="2" charset="2"/>
              <a:buChar char="Ø"/>
            </a:pPr>
            <a:r>
              <a:rPr lang="en-IN" sz="1600" b="1" dirty="0"/>
              <a:t>Store static assets like CSS, JS and images in the browser.</a:t>
            </a:r>
          </a:p>
          <a:p>
            <a:pPr marL="1714500" lvl="3" indent="-342900">
              <a:buFont typeface="Wingdings" panose="05000000000000000000" pitchFamily="2" charset="2"/>
              <a:buChar char="Ø"/>
            </a:pPr>
            <a:r>
              <a:rPr lang="en-IN" sz="1600" b="1" dirty="0"/>
              <a:t>Set cache expiration for frequently used files.</a:t>
            </a:r>
          </a:p>
          <a:p>
            <a:pPr marL="1714500" lvl="3" indent="-342900">
              <a:buFont typeface="Wingdings" panose="05000000000000000000" pitchFamily="2" charset="2"/>
              <a:buChar char="Ø"/>
            </a:pPr>
            <a:r>
              <a:rPr lang="en-IN" sz="1600" b="1" dirty="0"/>
              <a:t>Use “.htaccess” or serve settings to enable caching.</a:t>
            </a:r>
          </a:p>
          <a:p>
            <a:pPr marL="285750" indent="-285750">
              <a:buFont typeface="Wingdings" panose="05000000000000000000" pitchFamily="2" charset="2"/>
              <a:buChar char="v"/>
            </a:pPr>
            <a:r>
              <a:rPr lang="en-IN" sz="2000" b="1" dirty="0"/>
              <a:t> Minimize CSS and JavaScript Files</a:t>
            </a:r>
          </a:p>
          <a:p>
            <a:pPr marL="1714500" lvl="3" indent="-342900">
              <a:buFont typeface="Wingdings" panose="05000000000000000000" pitchFamily="2" charset="2"/>
              <a:buChar char="Ø"/>
            </a:pPr>
            <a:r>
              <a:rPr lang="en-IN" sz="1600" b="1" dirty="0"/>
              <a:t>Reduce the number of CSS, JavaScript and image files.</a:t>
            </a:r>
          </a:p>
          <a:p>
            <a:pPr marL="1714500" lvl="3" indent="-342900">
              <a:buFont typeface="Wingdings" panose="05000000000000000000" pitchFamily="2" charset="2"/>
              <a:buChar char="Ø"/>
            </a:pPr>
            <a:r>
              <a:rPr lang="en-IN" sz="1600" b="1" dirty="0"/>
              <a:t>Use CSS sprites for icons and small images</a:t>
            </a:r>
          </a:p>
          <a:p>
            <a:pPr marL="1714500" lvl="3" indent="-342900">
              <a:buFont typeface="Wingdings" panose="05000000000000000000" pitchFamily="2" charset="2"/>
              <a:buChar char="Ø"/>
            </a:pPr>
            <a:r>
              <a:rPr lang="en-IN" sz="1600" b="1" dirty="0"/>
              <a:t>Combine multiple CSS and JS files into fewer files.</a:t>
            </a:r>
          </a:p>
          <a:p>
            <a:pPr marL="285750" indent="-285750">
              <a:buFont typeface="Wingdings" panose="05000000000000000000" pitchFamily="2" charset="2"/>
              <a:buChar char="v"/>
            </a:pPr>
            <a:r>
              <a:rPr lang="en-IN" sz="2000" b="1" dirty="0"/>
              <a:t> Use a Content Delivery Network (CDN)</a:t>
            </a:r>
          </a:p>
          <a:p>
            <a:pPr marL="1714500" lvl="3" indent="-342900">
              <a:buFont typeface="Wingdings" panose="05000000000000000000" pitchFamily="2" charset="2"/>
              <a:buChar char="Ø"/>
            </a:pPr>
            <a:r>
              <a:rPr lang="en-IN" sz="1600" b="1" dirty="0"/>
              <a:t>Deliver site content from the nearest server to the user.</a:t>
            </a:r>
          </a:p>
          <a:p>
            <a:pPr marL="1714500" lvl="3" indent="-342900">
              <a:buFont typeface="Wingdings" panose="05000000000000000000" pitchFamily="2" charset="2"/>
              <a:buChar char="Ø"/>
            </a:pPr>
            <a:r>
              <a:rPr lang="en-IN" sz="1600" b="1" dirty="0"/>
              <a:t>Reduce server load and improve the global speed.</a:t>
            </a:r>
          </a:p>
          <a:p>
            <a:pPr marL="1714500" lvl="3" indent="-342900">
              <a:buFont typeface="Wingdings" panose="05000000000000000000" pitchFamily="2" charset="2"/>
              <a:buChar char="Ø"/>
            </a:pPr>
            <a:r>
              <a:rPr lang="en-IN" sz="1600" b="1" dirty="0"/>
              <a:t>Use popular CDNs like Cloudflare, AWS CloudFront.</a:t>
            </a:r>
          </a:p>
          <a:p>
            <a:pPr marL="285750" indent="-285750">
              <a:buFont typeface="Wingdings" panose="05000000000000000000" pitchFamily="2" charset="2"/>
              <a:buChar char="v"/>
            </a:pPr>
            <a:r>
              <a:rPr lang="en-IN" sz="2000" b="1" dirty="0"/>
              <a:t> Improve Server Response Time</a:t>
            </a:r>
          </a:p>
          <a:p>
            <a:pPr marL="1714500" lvl="3" indent="-342900">
              <a:buFont typeface="Wingdings" panose="05000000000000000000" pitchFamily="2" charset="2"/>
              <a:buChar char="Ø"/>
            </a:pPr>
            <a:r>
              <a:rPr lang="en-IN" sz="1600" b="1" dirty="0"/>
              <a:t>Upgrade to faster hosting (VPS or dedicated servers).</a:t>
            </a:r>
          </a:p>
          <a:p>
            <a:pPr marL="1714500" lvl="3" indent="-342900">
              <a:buFont typeface="Wingdings" panose="05000000000000000000" pitchFamily="2" charset="2"/>
              <a:buChar char="Ø"/>
            </a:pPr>
            <a:r>
              <a:rPr lang="en-IN" sz="1600" b="1" dirty="0"/>
              <a:t>Minify and defer CSS and JavaScript files.</a:t>
            </a:r>
          </a:p>
          <a:p>
            <a:pPr marL="1714500" lvl="3" indent="-342900">
              <a:buFont typeface="Wingdings" panose="05000000000000000000" pitchFamily="2" charset="2"/>
              <a:buChar char="Ø"/>
            </a:pPr>
            <a:r>
              <a:rPr lang="en-IN" sz="1600" b="1" dirty="0"/>
              <a:t>Optimize database queries and enable GZIP compression.</a:t>
            </a:r>
          </a:p>
        </p:txBody>
      </p:sp>
    </p:spTree>
    <p:extLst>
      <p:ext uri="{BB962C8B-B14F-4D97-AF65-F5344CB8AC3E}">
        <p14:creationId xmlns:p14="http://schemas.microsoft.com/office/powerpoint/2010/main" val="543747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4"/>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9" name="TextBox 8">
            <a:extLst>
              <a:ext uri="{FF2B5EF4-FFF2-40B4-BE49-F238E27FC236}">
                <a16:creationId xmlns:a16="http://schemas.microsoft.com/office/drawing/2014/main" id="{F0A69C0B-4D02-E7A3-9839-077C810541F2}"/>
              </a:ext>
            </a:extLst>
          </p:cNvPr>
          <p:cNvSpPr txBox="1"/>
          <p:nvPr/>
        </p:nvSpPr>
        <p:spPr>
          <a:xfrm>
            <a:off x="593963" y="-125137"/>
            <a:ext cx="4291936" cy="1025024"/>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US" sz="4400" b="1" i="0" u="none" strike="noStrike" kern="1200" cap="none" spc="-150" normalizeH="0" baseline="0" noProof="0" dirty="0">
                <a:ln>
                  <a:noFill/>
                </a:ln>
                <a:solidFill>
                  <a:srgbClr val="FFFFFF"/>
                </a:solidFill>
                <a:effectLst/>
                <a:uLnTx/>
                <a:uFillTx/>
                <a:latin typeface="Anantason Semi-Bold"/>
                <a:ea typeface="Anantason Semi-Bold"/>
                <a:cs typeface="Anantason Semi-Bold"/>
                <a:sym typeface="Anantason Semi-Bold"/>
              </a:rPr>
              <a:t>Content Strategy</a:t>
            </a:r>
          </a:p>
        </p:txBody>
      </p:sp>
      <p:graphicFrame>
        <p:nvGraphicFramePr>
          <p:cNvPr id="14" name="Table 8">
            <a:extLst>
              <a:ext uri="{FF2B5EF4-FFF2-40B4-BE49-F238E27FC236}">
                <a16:creationId xmlns:a16="http://schemas.microsoft.com/office/drawing/2014/main" id="{3F464CB6-D5CE-324E-21AB-26387921C8B0}"/>
              </a:ext>
            </a:extLst>
          </p:cNvPr>
          <p:cNvGraphicFramePr>
            <a:graphicFrameLocks noGrp="1"/>
          </p:cNvGraphicFramePr>
          <p:nvPr>
            <p:extLst>
              <p:ext uri="{D42A27DB-BD31-4B8C-83A1-F6EECF244321}">
                <p14:modId xmlns:p14="http://schemas.microsoft.com/office/powerpoint/2010/main" val="2164322028"/>
              </p:ext>
            </p:extLst>
          </p:nvPr>
        </p:nvGraphicFramePr>
        <p:xfrm>
          <a:off x="610474" y="1327169"/>
          <a:ext cx="10971052" cy="4846320"/>
        </p:xfrm>
        <a:graphic>
          <a:graphicData uri="http://schemas.openxmlformats.org/drawingml/2006/table">
            <a:tbl>
              <a:tblPr firstRow="1" bandRow="1">
                <a:tableStyleId>{073A0DAA-6AF3-43AB-8588-CEC1D06C72B9}</a:tableStyleId>
              </a:tblPr>
              <a:tblGrid>
                <a:gridCol w="3360880">
                  <a:extLst>
                    <a:ext uri="{9D8B030D-6E8A-4147-A177-3AD203B41FA5}">
                      <a16:colId xmlns:a16="http://schemas.microsoft.com/office/drawing/2014/main" val="599771591"/>
                    </a:ext>
                  </a:extLst>
                </a:gridCol>
                <a:gridCol w="2409352">
                  <a:extLst>
                    <a:ext uri="{9D8B030D-6E8A-4147-A177-3AD203B41FA5}">
                      <a16:colId xmlns:a16="http://schemas.microsoft.com/office/drawing/2014/main" val="920013728"/>
                    </a:ext>
                  </a:extLst>
                </a:gridCol>
                <a:gridCol w="2792911">
                  <a:extLst>
                    <a:ext uri="{9D8B030D-6E8A-4147-A177-3AD203B41FA5}">
                      <a16:colId xmlns:a16="http://schemas.microsoft.com/office/drawing/2014/main" val="954076561"/>
                    </a:ext>
                  </a:extLst>
                </a:gridCol>
                <a:gridCol w="2407909">
                  <a:extLst>
                    <a:ext uri="{9D8B030D-6E8A-4147-A177-3AD203B41FA5}">
                      <a16:colId xmlns:a16="http://schemas.microsoft.com/office/drawing/2014/main" val="3778463810"/>
                    </a:ext>
                  </a:extLst>
                </a:gridCol>
              </a:tblGrid>
              <a:tr h="370840">
                <a:tc>
                  <a:txBody>
                    <a:bodyPr/>
                    <a:lstStyle/>
                    <a:p>
                      <a:pPr algn="ctr"/>
                      <a:r>
                        <a:rPr lang="en-US" sz="2000" dirty="0"/>
                        <a:t>Blog Topics</a:t>
                      </a:r>
                      <a:endParaRPr lang="en-IN" sz="2000" dirty="0"/>
                    </a:p>
                  </a:txBody>
                  <a:tcPr/>
                </a:tc>
                <a:tc>
                  <a:txBody>
                    <a:bodyPr/>
                    <a:lstStyle/>
                    <a:p>
                      <a:pPr marL="0" marR="0" lvl="0" indent="0" algn="ctr" defTabSz="609630" rtl="0" eaLnBrk="1" fontAlgn="auto" latinLnBrk="0" hangingPunct="1">
                        <a:lnSpc>
                          <a:spcPct val="100000"/>
                        </a:lnSpc>
                        <a:spcBef>
                          <a:spcPts val="0"/>
                        </a:spcBef>
                        <a:spcAft>
                          <a:spcPts val="0"/>
                        </a:spcAft>
                        <a:buClrTx/>
                        <a:buSzTx/>
                        <a:buFontTx/>
                        <a:buNone/>
                        <a:tabLst/>
                        <a:defRPr/>
                      </a:pPr>
                      <a:r>
                        <a:rPr lang="en-US" sz="2000" b="1" kern="1200" dirty="0">
                          <a:solidFill>
                            <a:schemeClr val="lt1"/>
                          </a:solidFill>
                          <a:latin typeface="+mn-lt"/>
                          <a:ea typeface="+mn-ea"/>
                          <a:cs typeface="+mn-cs"/>
                        </a:rPr>
                        <a:t>Content Format</a:t>
                      </a:r>
                      <a:endParaRPr lang="en-IN" sz="2000" b="1" kern="1200" dirty="0">
                        <a:solidFill>
                          <a:schemeClr val="lt1"/>
                        </a:solidFill>
                        <a:latin typeface="+mn-lt"/>
                        <a:ea typeface="+mn-ea"/>
                        <a:cs typeface="+mn-cs"/>
                      </a:endParaRPr>
                    </a:p>
                  </a:txBody>
                  <a:tcPr/>
                </a:tc>
                <a:tc>
                  <a:txBody>
                    <a:bodyPr/>
                    <a:lstStyle/>
                    <a:p>
                      <a:pPr algn="ctr"/>
                      <a:r>
                        <a:rPr lang="en-US" sz="2000" b="1" kern="1200" dirty="0">
                          <a:solidFill>
                            <a:schemeClr val="lt1"/>
                          </a:solidFill>
                          <a:latin typeface="+mn-lt"/>
                          <a:ea typeface="+mn-ea"/>
                          <a:cs typeface="+mn-cs"/>
                        </a:rPr>
                        <a:t>Related Keyword</a:t>
                      </a:r>
                      <a:endParaRPr lang="en-IN" sz="2000" b="1" kern="1200" dirty="0">
                        <a:solidFill>
                          <a:schemeClr val="lt1"/>
                        </a:solidFill>
                        <a:latin typeface="+mn-lt"/>
                        <a:ea typeface="+mn-ea"/>
                        <a:cs typeface="+mn-cs"/>
                      </a:endParaRPr>
                    </a:p>
                  </a:txBody>
                  <a:tcPr/>
                </a:tc>
                <a:tc>
                  <a:txBody>
                    <a:bodyPr/>
                    <a:lstStyle/>
                    <a:p>
                      <a:pPr algn="ctr"/>
                      <a:r>
                        <a:rPr lang="en-US" sz="2000" b="1" kern="1200" dirty="0">
                          <a:solidFill>
                            <a:schemeClr val="lt1"/>
                          </a:solidFill>
                          <a:latin typeface="+mn-lt"/>
                          <a:ea typeface="+mn-ea"/>
                          <a:cs typeface="+mn-cs"/>
                        </a:rPr>
                        <a:t>User Intent Category</a:t>
                      </a:r>
                      <a:endParaRPr lang="en-IN" sz="2000" b="1" kern="1200" dirty="0">
                        <a:solidFill>
                          <a:schemeClr val="lt1"/>
                        </a:solidFill>
                        <a:latin typeface="+mn-lt"/>
                        <a:ea typeface="+mn-ea"/>
                        <a:cs typeface="+mn-cs"/>
                      </a:endParaRPr>
                    </a:p>
                  </a:txBody>
                  <a:tcPr/>
                </a:tc>
                <a:extLst>
                  <a:ext uri="{0D108BD9-81ED-4DB2-BD59-A6C34878D82A}">
                    <a16:rowId xmlns:a16="http://schemas.microsoft.com/office/drawing/2014/main" val="3158346482"/>
                  </a:ext>
                </a:extLst>
              </a:tr>
              <a:tr h="370840">
                <a:tc>
                  <a:txBody>
                    <a:bodyPr/>
                    <a:lstStyle/>
                    <a:p>
                      <a:pPr algn="l"/>
                      <a:r>
                        <a:rPr lang="en-US" sz="1600" b="1" kern="1200" dirty="0">
                          <a:solidFill>
                            <a:schemeClr val="dk1"/>
                          </a:solidFill>
                          <a:latin typeface="+mn-lt"/>
                          <a:ea typeface="+mn-ea"/>
                          <a:cs typeface="+mn-cs"/>
                        </a:rPr>
                        <a:t>"Best Retail Billing Software: Features, Benefits &amp; Top Picks for 2024"</a:t>
                      </a:r>
                      <a:endParaRPr lang="en-IN" sz="1600" b="1" kern="1200" dirty="0">
                        <a:solidFill>
                          <a:schemeClr val="dk1"/>
                        </a:solidFill>
                        <a:latin typeface="+mn-lt"/>
                        <a:ea typeface="+mn-ea"/>
                        <a:cs typeface="+mn-cs"/>
                      </a:endParaRPr>
                    </a:p>
                  </a:txBody>
                  <a:tcPr/>
                </a:tc>
                <a:tc>
                  <a:txBody>
                    <a:bodyPr/>
                    <a:lstStyle/>
                    <a:p>
                      <a:pPr algn="l"/>
                      <a:r>
                        <a:rPr lang="en-IN" sz="1600" b="1" dirty="0">
                          <a:latin typeface="+mn-lt"/>
                        </a:rPr>
                        <a:t>Listicles (List-Based Articles)</a:t>
                      </a:r>
                      <a:endParaRPr lang="en-IN" sz="1600" b="1" kern="1200" dirty="0">
                        <a:solidFill>
                          <a:schemeClr val="dk1"/>
                        </a:solidFill>
                        <a:latin typeface="+mn-lt"/>
                        <a:ea typeface="+mn-ea"/>
                        <a:cs typeface="+mn-cs"/>
                      </a:endParaRPr>
                    </a:p>
                  </a:txBody>
                  <a:tcPr/>
                </a:tc>
                <a:tc>
                  <a:txBody>
                    <a:bodyPr/>
                    <a:lstStyle/>
                    <a:p>
                      <a:pPr algn="l"/>
                      <a:r>
                        <a:rPr lang="en-IN" sz="1600" b="1" kern="1200" dirty="0">
                          <a:solidFill>
                            <a:schemeClr val="dk1"/>
                          </a:solidFill>
                          <a:latin typeface="+mn-lt"/>
                          <a:ea typeface="+mn-ea"/>
                          <a:cs typeface="+mn-cs"/>
                        </a:rPr>
                        <a:t>best retail billing software</a:t>
                      </a:r>
                    </a:p>
                  </a:txBody>
                  <a:tcPr/>
                </a:tc>
                <a:tc>
                  <a:txBody>
                    <a:bodyPr/>
                    <a:lstStyle/>
                    <a:p>
                      <a:pPr algn="l"/>
                      <a:r>
                        <a:rPr lang="en-US" sz="1600" b="1" dirty="0">
                          <a:latin typeface="+mn-lt"/>
                        </a:rPr>
                        <a:t>Commercial</a:t>
                      </a:r>
                      <a:endParaRPr lang="en-IN" sz="1600" b="1" dirty="0">
                        <a:latin typeface="+mn-lt"/>
                      </a:endParaRPr>
                    </a:p>
                  </a:txBody>
                  <a:tcPr/>
                </a:tc>
                <a:extLst>
                  <a:ext uri="{0D108BD9-81ED-4DB2-BD59-A6C34878D82A}">
                    <a16:rowId xmlns:a16="http://schemas.microsoft.com/office/drawing/2014/main" val="2715972097"/>
                  </a:ext>
                </a:extLst>
              </a:tr>
              <a:tr h="370840">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US" sz="1600" b="1" dirty="0">
                          <a:latin typeface="+mn-lt"/>
                        </a:rPr>
                        <a:t>"GST Billing Software for Retail: Features, Benefits &amp; How to Choose the Best One"</a:t>
                      </a:r>
                    </a:p>
                  </a:txBody>
                  <a:tcPr/>
                </a:tc>
                <a:tc>
                  <a:txBody>
                    <a:bodyPr/>
                    <a:lstStyle/>
                    <a:p>
                      <a:pPr algn="l"/>
                      <a:r>
                        <a:rPr lang="en-IN" sz="1600" b="1" dirty="0">
                          <a:latin typeface="+mn-lt"/>
                        </a:rPr>
                        <a:t>How-To Guides (Step-by-Step Tutorials)</a:t>
                      </a:r>
                      <a:endParaRPr lang="en-IN" sz="1600" b="1" kern="1200" dirty="0">
                        <a:solidFill>
                          <a:schemeClr val="dk1"/>
                        </a:solidFill>
                        <a:latin typeface="+mn-lt"/>
                        <a:ea typeface="+mn-ea"/>
                        <a:cs typeface="+mn-cs"/>
                      </a:endParaRPr>
                    </a:p>
                  </a:txBody>
                  <a:tcPr/>
                </a:tc>
                <a:tc>
                  <a:txBody>
                    <a:bodyPr/>
                    <a:lstStyle/>
                    <a:p>
                      <a:pPr algn="l"/>
                      <a:r>
                        <a:rPr lang="en-IN" sz="1600" b="1" kern="1200" dirty="0">
                          <a:solidFill>
                            <a:schemeClr val="dk1"/>
                          </a:solidFill>
                          <a:latin typeface="+mn-lt"/>
                          <a:ea typeface="+mn-ea"/>
                          <a:cs typeface="+mn-cs"/>
                        </a:rPr>
                        <a:t>gst billing software for retail</a:t>
                      </a:r>
                    </a:p>
                  </a:txBody>
                  <a:tcPr/>
                </a:tc>
                <a:tc>
                  <a:txBody>
                    <a:bodyPr/>
                    <a:lstStyle/>
                    <a:p>
                      <a:pPr algn="l"/>
                      <a:r>
                        <a:rPr lang="en-US" sz="1600" b="1" dirty="0">
                          <a:latin typeface="+mn-lt"/>
                        </a:rPr>
                        <a:t>Navigational</a:t>
                      </a:r>
                      <a:endParaRPr lang="en-IN" sz="1600" b="1" dirty="0">
                        <a:latin typeface="+mn-lt"/>
                      </a:endParaRPr>
                    </a:p>
                  </a:txBody>
                  <a:tcPr/>
                </a:tc>
                <a:extLst>
                  <a:ext uri="{0D108BD9-81ED-4DB2-BD59-A6C34878D82A}">
                    <a16:rowId xmlns:a16="http://schemas.microsoft.com/office/drawing/2014/main" val="1745635920"/>
                  </a:ext>
                </a:extLst>
              </a:tr>
              <a:tr h="370840">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US" sz="1600" b="1" dirty="0">
                          <a:latin typeface="+mn-lt"/>
                        </a:rPr>
                        <a:t>"Billing Software for Retail Shops in India: Features, Benefits &amp; Top Picks"</a:t>
                      </a:r>
                    </a:p>
                  </a:txBody>
                  <a:tcPr/>
                </a:tc>
                <a:tc>
                  <a:txBody>
                    <a:bodyPr/>
                    <a:lstStyle/>
                    <a:p>
                      <a:pPr algn="l"/>
                      <a:r>
                        <a:rPr lang="en-IN" sz="1600" b="1" dirty="0">
                          <a:latin typeface="+mn-lt"/>
                        </a:rPr>
                        <a:t>Infographics &amp; Visual Content Blogs</a:t>
                      </a:r>
                      <a:endParaRPr lang="en-IN" sz="1600" b="1" kern="1200" dirty="0">
                        <a:solidFill>
                          <a:schemeClr val="dk1"/>
                        </a:solidFill>
                        <a:latin typeface="+mn-lt"/>
                        <a:ea typeface="+mn-ea"/>
                        <a:cs typeface="+mn-cs"/>
                      </a:endParaRPr>
                    </a:p>
                  </a:txBody>
                  <a:tcPr/>
                </a:tc>
                <a:tc>
                  <a:txBody>
                    <a:bodyPr/>
                    <a:lstStyle/>
                    <a:p>
                      <a:pPr algn="l"/>
                      <a:r>
                        <a:rPr lang="en-IN" sz="1600" b="1" kern="1200" dirty="0">
                          <a:solidFill>
                            <a:schemeClr val="dk1"/>
                          </a:solidFill>
                          <a:latin typeface="+mn-lt"/>
                          <a:ea typeface="+mn-ea"/>
                          <a:cs typeface="+mn-cs"/>
                        </a:rPr>
                        <a:t>billing software for retail shop in India</a:t>
                      </a:r>
                    </a:p>
                  </a:txBody>
                  <a:tcPr/>
                </a:tc>
                <a:tc>
                  <a:txBody>
                    <a:bodyPr/>
                    <a:lstStyle/>
                    <a:p>
                      <a:pPr algn="l"/>
                      <a:r>
                        <a:rPr lang="en-US" sz="1600" b="1" dirty="0">
                          <a:latin typeface="+mn-lt"/>
                        </a:rPr>
                        <a:t>Transactional</a:t>
                      </a:r>
                      <a:endParaRPr lang="en-IN" sz="1600" b="1" dirty="0">
                        <a:latin typeface="+mn-lt"/>
                      </a:endParaRPr>
                    </a:p>
                  </a:txBody>
                  <a:tcPr/>
                </a:tc>
                <a:extLst>
                  <a:ext uri="{0D108BD9-81ED-4DB2-BD59-A6C34878D82A}">
                    <a16:rowId xmlns:a16="http://schemas.microsoft.com/office/drawing/2014/main" val="482054703"/>
                  </a:ext>
                </a:extLst>
              </a:tr>
              <a:tr h="370840">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US" sz="1600" b="1" dirty="0">
                          <a:latin typeface="+mn-lt"/>
                        </a:rPr>
                        <a:t>"Best Software for Restaurant Billing: Features, Benefits &amp; Top Solutions"</a:t>
                      </a:r>
                    </a:p>
                  </a:txBody>
                  <a:tcPr/>
                </a:tc>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IN" sz="1600" b="1" dirty="0">
                          <a:latin typeface="+mn-lt"/>
                        </a:rPr>
                        <a:t>Infographics &amp; Visual Content Blogs</a:t>
                      </a:r>
                      <a:endParaRPr lang="en-IN" sz="1600" b="1" kern="1200" dirty="0">
                        <a:solidFill>
                          <a:schemeClr val="dk1"/>
                        </a:solidFill>
                        <a:latin typeface="+mn-lt"/>
                        <a:ea typeface="+mn-ea"/>
                        <a:cs typeface="+mn-cs"/>
                      </a:endParaRPr>
                    </a:p>
                  </a:txBody>
                  <a:tcPr/>
                </a:tc>
                <a:tc>
                  <a:txBody>
                    <a:bodyPr/>
                    <a:lstStyle/>
                    <a:p>
                      <a:pPr algn="l"/>
                      <a:r>
                        <a:rPr lang="en-IN" sz="1600" b="1" kern="1200" dirty="0">
                          <a:solidFill>
                            <a:schemeClr val="dk1"/>
                          </a:solidFill>
                          <a:latin typeface="+mn-lt"/>
                          <a:ea typeface="+mn-ea"/>
                          <a:cs typeface="+mn-cs"/>
                        </a:rPr>
                        <a:t>best software for restaurant billing</a:t>
                      </a:r>
                    </a:p>
                  </a:txBody>
                  <a:tcPr/>
                </a:tc>
                <a:tc>
                  <a:txBody>
                    <a:bodyPr/>
                    <a:lstStyle/>
                    <a:p>
                      <a:pPr algn="l"/>
                      <a:r>
                        <a:rPr lang="en-US" sz="1600" b="1" dirty="0">
                          <a:latin typeface="+mn-lt"/>
                        </a:rPr>
                        <a:t>Commercial</a:t>
                      </a:r>
                      <a:endParaRPr lang="en-IN" sz="1600" b="1" dirty="0">
                        <a:latin typeface="+mn-lt"/>
                      </a:endParaRPr>
                    </a:p>
                  </a:txBody>
                  <a:tcPr/>
                </a:tc>
                <a:extLst>
                  <a:ext uri="{0D108BD9-81ED-4DB2-BD59-A6C34878D82A}">
                    <a16:rowId xmlns:a16="http://schemas.microsoft.com/office/drawing/2014/main" val="3308107769"/>
                  </a:ext>
                </a:extLst>
              </a:tr>
              <a:tr h="370840">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US" sz="1600" b="1" dirty="0">
                          <a:latin typeface="+mn-lt"/>
                        </a:rPr>
                        <a:t>"POS Billing Software for Restaurants: Features, Benefits &amp; Best Solutions in 2024"</a:t>
                      </a:r>
                    </a:p>
                  </a:txBody>
                  <a:tcPr/>
                </a:tc>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IN" sz="1600" b="1" dirty="0">
                          <a:latin typeface="+mn-lt"/>
                        </a:rPr>
                        <a:t>Listicles (List-Based Articles)</a:t>
                      </a:r>
                      <a:endParaRPr lang="en-IN" sz="1600" b="1" kern="1200" dirty="0">
                        <a:solidFill>
                          <a:schemeClr val="dk1"/>
                        </a:solidFill>
                        <a:latin typeface="+mn-lt"/>
                        <a:ea typeface="+mn-ea"/>
                        <a:cs typeface="+mn-cs"/>
                      </a:endParaRPr>
                    </a:p>
                  </a:txBody>
                  <a:tcPr/>
                </a:tc>
                <a:tc>
                  <a:txBody>
                    <a:bodyPr/>
                    <a:lstStyle/>
                    <a:p>
                      <a:pPr algn="l"/>
                      <a:r>
                        <a:rPr lang="en-IN" sz="1600" b="1" kern="1200" dirty="0">
                          <a:solidFill>
                            <a:schemeClr val="dk1"/>
                          </a:solidFill>
                          <a:latin typeface="+mn-lt"/>
                          <a:ea typeface="+mn-ea"/>
                          <a:cs typeface="+mn-cs"/>
                        </a:rPr>
                        <a:t>pos billing software for restaurant</a:t>
                      </a:r>
                    </a:p>
                  </a:txBody>
                  <a:tcPr/>
                </a:tc>
                <a:tc>
                  <a:txBody>
                    <a:bodyPr/>
                    <a:lstStyle/>
                    <a:p>
                      <a:pPr algn="l"/>
                      <a:r>
                        <a:rPr lang="en-US" sz="1600" b="1" dirty="0">
                          <a:latin typeface="+mn-lt"/>
                        </a:rPr>
                        <a:t>Navigational</a:t>
                      </a:r>
                      <a:endParaRPr lang="en-IN" sz="1600" b="1" dirty="0">
                        <a:latin typeface="+mn-lt"/>
                      </a:endParaRPr>
                    </a:p>
                  </a:txBody>
                  <a:tcPr/>
                </a:tc>
                <a:extLst>
                  <a:ext uri="{0D108BD9-81ED-4DB2-BD59-A6C34878D82A}">
                    <a16:rowId xmlns:a16="http://schemas.microsoft.com/office/drawing/2014/main" val="3234370864"/>
                  </a:ext>
                </a:extLst>
              </a:tr>
              <a:tr h="370840">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US" sz="1600" b="1" dirty="0">
                          <a:latin typeface="+mn-lt"/>
                        </a:rPr>
                        <a:t>"Restaurant Billing Software Price: Features vs. Cost – What’s the Best Value for Your Business?"</a:t>
                      </a:r>
                    </a:p>
                  </a:txBody>
                  <a:tcPr/>
                </a:tc>
                <a:tc>
                  <a:txBody>
                    <a:bodyPr/>
                    <a:lstStyle/>
                    <a:p>
                      <a:pPr algn="l"/>
                      <a:r>
                        <a:rPr lang="en-IN" sz="1600" b="1" dirty="0">
                          <a:latin typeface="+mn-lt"/>
                        </a:rPr>
                        <a:t>Industry Trends &amp; News Updates</a:t>
                      </a:r>
                      <a:endParaRPr lang="en-IN" sz="1600" b="1" kern="1200" dirty="0">
                        <a:solidFill>
                          <a:schemeClr val="dk1"/>
                        </a:solidFill>
                        <a:latin typeface="+mn-lt"/>
                        <a:ea typeface="+mn-ea"/>
                        <a:cs typeface="+mn-cs"/>
                      </a:endParaRPr>
                    </a:p>
                  </a:txBody>
                  <a:tcPr/>
                </a:tc>
                <a:tc>
                  <a:txBody>
                    <a:bodyPr/>
                    <a:lstStyle/>
                    <a:p>
                      <a:pPr algn="l"/>
                      <a:r>
                        <a:rPr lang="en-IN" sz="1600" b="1" kern="1200" dirty="0">
                          <a:solidFill>
                            <a:schemeClr val="dk1"/>
                          </a:solidFill>
                          <a:latin typeface="+mn-lt"/>
                          <a:ea typeface="+mn-ea"/>
                          <a:cs typeface="+mn-cs"/>
                        </a:rPr>
                        <a:t>restaurant billing software price</a:t>
                      </a:r>
                    </a:p>
                  </a:txBody>
                  <a:tcPr/>
                </a:tc>
                <a:tc>
                  <a:txBody>
                    <a:bodyPr/>
                    <a:lstStyle/>
                    <a:p>
                      <a:pPr algn="l"/>
                      <a:r>
                        <a:rPr lang="en-US" sz="1600" b="1" dirty="0">
                          <a:latin typeface="+mn-lt"/>
                        </a:rPr>
                        <a:t>Transactional</a:t>
                      </a:r>
                      <a:endParaRPr lang="en-IN" sz="1600" b="1" dirty="0">
                        <a:latin typeface="+mn-lt"/>
                      </a:endParaRPr>
                    </a:p>
                  </a:txBody>
                  <a:tcPr/>
                </a:tc>
                <a:extLst>
                  <a:ext uri="{0D108BD9-81ED-4DB2-BD59-A6C34878D82A}">
                    <a16:rowId xmlns:a16="http://schemas.microsoft.com/office/drawing/2014/main" val="2165778949"/>
                  </a:ext>
                </a:extLst>
              </a:tr>
            </a:tbl>
          </a:graphicData>
        </a:graphic>
      </p:graphicFrame>
    </p:spTree>
    <p:extLst>
      <p:ext uri="{BB962C8B-B14F-4D97-AF65-F5344CB8AC3E}">
        <p14:creationId xmlns:p14="http://schemas.microsoft.com/office/powerpoint/2010/main" val="2834591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4"/>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9" name="TextBox 8">
            <a:extLst>
              <a:ext uri="{FF2B5EF4-FFF2-40B4-BE49-F238E27FC236}">
                <a16:creationId xmlns:a16="http://schemas.microsoft.com/office/drawing/2014/main" id="{F0A69C0B-4D02-E7A3-9839-077C810541F2}"/>
              </a:ext>
            </a:extLst>
          </p:cNvPr>
          <p:cNvSpPr txBox="1"/>
          <p:nvPr/>
        </p:nvSpPr>
        <p:spPr>
          <a:xfrm>
            <a:off x="593963" y="-125137"/>
            <a:ext cx="9532676" cy="1047338"/>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US" sz="4400" b="1" i="0" u="none" strike="noStrike" kern="1200" cap="none" spc="-150" normalizeH="0" baseline="0" noProof="0" dirty="0">
                <a:ln>
                  <a:noFill/>
                </a:ln>
                <a:solidFill>
                  <a:srgbClr val="FFFFFF"/>
                </a:solidFill>
                <a:effectLst/>
                <a:uLnTx/>
                <a:uFillTx/>
                <a:latin typeface="Anantason Semi-Bold"/>
                <a:ea typeface="Anantason Semi-Bold"/>
                <a:cs typeface="Anantason Semi-Bold"/>
                <a:sym typeface="Anantason Semi-Bold"/>
              </a:rPr>
              <a:t>SEO Strategy and Recommendations</a:t>
            </a:r>
          </a:p>
        </p:txBody>
      </p:sp>
      <p:grpSp>
        <p:nvGrpSpPr>
          <p:cNvPr id="9" name="Group 4">
            <a:extLst>
              <a:ext uri="{FF2B5EF4-FFF2-40B4-BE49-F238E27FC236}">
                <a16:creationId xmlns:a16="http://schemas.microsoft.com/office/drawing/2014/main" id="{B199A25E-FA6E-9B5C-7E1D-2025C82D86B4}"/>
              </a:ext>
            </a:extLst>
          </p:cNvPr>
          <p:cNvGrpSpPr/>
          <p:nvPr/>
        </p:nvGrpSpPr>
        <p:grpSpPr>
          <a:xfrm>
            <a:off x="342314" y="1225483"/>
            <a:ext cx="11507372" cy="5132737"/>
            <a:chOff x="0" y="-47625"/>
            <a:chExt cx="2186727" cy="593463"/>
          </a:xfrm>
        </p:grpSpPr>
        <p:sp>
          <p:nvSpPr>
            <p:cNvPr id="10" name="Freeform 5">
              <a:extLst>
                <a:ext uri="{FF2B5EF4-FFF2-40B4-BE49-F238E27FC236}">
                  <a16:creationId xmlns:a16="http://schemas.microsoft.com/office/drawing/2014/main" id="{0F14D87F-EF9B-4A47-EFC2-EB91C02B9018}"/>
                </a:ext>
              </a:extLst>
            </p:cNvPr>
            <p:cNvSpPr/>
            <p:nvPr/>
          </p:nvSpPr>
          <p:spPr>
            <a:xfrm>
              <a:off x="0" y="-47625"/>
              <a:ext cx="2186727" cy="593463"/>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1" name="TextBox 6">
              <a:extLst>
                <a:ext uri="{FF2B5EF4-FFF2-40B4-BE49-F238E27FC236}">
                  <a16:creationId xmlns:a16="http://schemas.microsoft.com/office/drawing/2014/main" id="{64AF0966-FBBD-9DFD-6022-781CFBC2A3A1}"/>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TextBox 11">
            <a:extLst>
              <a:ext uri="{FF2B5EF4-FFF2-40B4-BE49-F238E27FC236}">
                <a16:creationId xmlns:a16="http://schemas.microsoft.com/office/drawing/2014/main" id="{93FE2A2C-C85A-52FC-142D-7C1CB9631C52}"/>
              </a:ext>
            </a:extLst>
          </p:cNvPr>
          <p:cNvSpPr txBox="1"/>
          <p:nvPr/>
        </p:nvSpPr>
        <p:spPr>
          <a:xfrm>
            <a:off x="655043" y="1394443"/>
            <a:ext cx="10971052" cy="4708981"/>
          </a:xfrm>
          <a:prstGeom prst="rect">
            <a:avLst/>
          </a:prstGeom>
          <a:noFill/>
        </p:spPr>
        <p:txBody>
          <a:bodyPr wrap="square">
            <a:spAutoFit/>
          </a:bodyPr>
          <a:lstStyle/>
          <a:p>
            <a:pPr marL="285750" indent="-285750">
              <a:buFont typeface="Wingdings" panose="05000000000000000000" pitchFamily="2" charset="2"/>
              <a:buChar char="v"/>
            </a:pPr>
            <a:r>
              <a:rPr lang="en-IN" sz="2000" b="1" dirty="0"/>
              <a:t>The </a:t>
            </a:r>
            <a:r>
              <a:rPr lang="en-IN" sz="2000" b="1" dirty="0">
                <a:solidFill>
                  <a:srgbClr val="C00000"/>
                </a:solidFill>
              </a:rPr>
              <a:t>Speed Index (SI)</a:t>
            </a:r>
            <a:r>
              <a:rPr lang="en-IN" sz="2000" b="1" dirty="0"/>
              <a:t> exceeds its range in all the analysis which should be within the range to have the contents quickly visible on the page.</a:t>
            </a:r>
          </a:p>
          <a:p>
            <a:pPr marL="285750" indent="-285750">
              <a:buFont typeface="Wingdings" panose="05000000000000000000" pitchFamily="2" charset="2"/>
              <a:buChar char="v"/>
            </a:pPr>
            <a:r>
              <a:rPr lang="en-US" sz="2000" b="1" dirty="0"/>
              <a:t>Improve the </a:t>
            </a:r>
            <a:r>
              <a:rPr lang="en-US" sz="2000" b="1" dirty="0">
                <a:solidFill>
                  <a:srgbClr val="C00000"/>
                </a:solidFill>
              </a:rPr>
              <a:t>Page Speed </a:t>
            </a:r>
            <a:r>
              <a:rPr lang="en-US" sz="2000" b="1" dirty="0"/>
              <a:t>loading times by compressing images, leveraging browser caching, and minimizing code.</a:t>
            </a:r>
            <a:endParaRPr lang="en-IN" sz="2000" b="1" dirty="0"/>
          </a:p>
          <a:p>
            <a:pPr marL="285750" indent="-285750">
              <a:buFont typeface="Wingdings" panose="05000000000000000000" pitchFamily="2" charset="2"/>
              <a:buChar char="v"/>
            </a:pPr>
            <a:r>
              <a:rPr lang="en-IN" sz="2000" b="1" dirty="0"/>
              <a:t>The </a:t>
            </a:r>
            <a:r>
              <a:rPr lang="en-IN" sz="2000" b="1" dirty="0">
                <a:solidFill>
                  <a:srgbClr val="C00000"/>
                </a:solidFill>
              </a:rPr>
              <a:t>SEO Title </a:t>
            </a:r>
            <a:r>
              <a:rPr lang="en-IN" sz="2000" b="1" dirty="0"/>
              <a:t>character length should be within the range between 40 to 65 by relating to the keywords research.</a:t>
            </a:r>
          </a:p>
          <a:p>
            <a:pPr marL="285750" indent="-285750">
              <a:buFont typeface="Wingdings" panose="05000000000000000000" pitchFamily="2" charset="2"/>
              <a:buChar char="v"/>
            </a:pPr>
            <a:r>
              <a:rPr lang="en-IN" sz="2000" b="1" dirty="0"/>
              <a:t>The </a:t>
            </a:r>
            <a:r>
              <a:rPr lang="en-IN" sz="2000" b="1" dirty="0">
                <a:solidFill>
                  <a:srgbClr val="C00000"/>
                </a:solidFill>
              </a:rPr>
              <a:t>Meta Description </a:t>
            </a:r>
            <a:r>
              <a:rPr lang="en-IN" sz="2000" b="1" dirty="0"/>
              <a:t>should accurately reflect the content and the character length should be within the range between 120 to 160.</a:t>
            </a:r>
          </a:p>
          <a:p>
            <a:pPr marL="285750" indent="-285750">
              <a:buFont typeface="Wingdings" panose="05000000000000000000" pitchFamily="2" charset="2"/>
              <a:buChar char="v"/>
            </a:pPr>
            <a:r>
              <a:rPr lang="en-US" sz="2000" b="1" dirty="0"/>
              <a:t>Use </a:t>
            </a:r>
            <a:r>
              <a:rPr lang="en-US" sz="2000" b="1" dirty="0">
                <a:solidFill>
                  <a:srgbClr val="C00000"/>
                </a:solidFill>
              </a:rPr>
              <a:t>Header Tags (H1,H2,H3</a:t>
            </a:r>
            <a:r>
              <a:rPr lang="en-US" sz="2000" b="1" dirty="0"/>
              <a:t>) to structure content hierarchically, making it easier for search engines to understand the page's main topics.</a:t>
            </a:r>
          </a:p>
          <a:p>
            <a:pPr marL="285750" indent="-285750">
              <a:buFont typeface="Wingdings" panose="05000000000000000000" pitchFamily="2" charset="2"/>
              <a:buChar char="v"/>
            </a:pPr>
            <a:r>
              <a:rPr lang="en-US" sz="2000" b="1" dirty="0"/>
              <a:t>Should Incorporate descriptive </a:t>
            </a:r>
            <a:r>
              <a:rPr lang="en-US" sz="2000" b="1" dirty="0">
                <a:solidFill>
                  <a:srgbClr val="C00000"/>
                </a:solidFill>
              </a:rPr>
              <a:t>Alt Text </a:t>
            </a:r>
            <a:r>
              <a:rPr lang="en-US" sz="2000" b="1" dirty="0"/>
              <a:t>for all images to improve accessibility and provide additional context to search engines.</a:t>
            </a:r>
          </a:p>
          <a:p>
            <a:pPr marL="285750" indent="-285750">
              <a:buFont typeface="Wingdings" panose="05000000000000000000" pitchFamily="2" charset="2"/>
              <a:buChar char="v"/>
            </a:pPr>
            <a:r>
              <a:rPr lang="en-US" sz="2000" b="1" dirty="0"/>
              <a:t>Create informative and engaging content that addresses the specific needs of your target audience through different format </a:t>
            </a:r>
            <a:r>
              <a:rPr lang="en-US" sz="2000" b="1" dirty="0">
                <a:solidFill>
                  <a:srgbClr val="C00000"/>
                </a:solidFill>
              </a:rPr>
              <a:t>Blog Posts </a:t>
            </a:r>
            <a:r>
              <a:rPr lang="en-US" sz="2000" b="1" dirty="0"/>
              <a:t>by offering step-by-step guides on utilizing various features of JustBilling software effectively.</a:t>
            </a:r>
          </a:p>
        </p:txBody>
      </p:sp>
    </p:spTree>
    <p:extLst>
      <p:ext uri="{BB962C8B-B14F-4D97-AF65-F5344CB8AC3E}">
        <p14:creationId xmlns:p14="http://schemas.microsoft.com/office/powerpoint/2010/main" val="29001652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4"/>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5236755" y="-88403"/>
            <a:ext cx="11803109"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9" name="TextBox 8">
            <a:extLst>
              <a:ext uri="{FF2B5EF4-FFF2-40B4-BE49-F238E27FC236}">
                <a16:creationId xmlns:a16="http://schemas.microsoft.com/office/drawing/2014/main" id="{F0A69C0B-4D02-E7A3-9839-077C810541F2}"/>
              </a:ext>
            </a:extLst>
          </p:cNvPr>
          <p:cNvSpPr txBox="1"/>
          <p:nvPr/>
        </p:nvSpPr>
        <p:spPr>
          <a:xfrm>
            <a:off x="593962" y="-125137"/>
            <a:ext cx="9491733" cy="1047338"/>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US" sz="4400" b="1" i="0" u="none" strike="noStrike" kern="1200" cap="none" spc="-150" normalizeH="0" baseline="0" noProof="0" dirty="0">
                <a:ln>
                  <a:noFill/>
                </a:ln>
                <a:solidFill>
                  <a:srgbClr val="FFFFFF"/>
                </a:solidFill>
                <a:effectLst/>
                <a:uLnTx/>
                <a:uFillTx/>
                <a:latin typeface="Anantason Semi-Bold"/>
                <a:ea typeface="Anantason Semi-Bold"/>
                <a:cs typeface="Anantason Semi-Bold"/>
                <a:sym typeface="Anantason Semi-Bold"/>
              </a:rPr>
              <a:t>SEO Strategy and Recommendations</a:t>
            </a:r>
          </a:p>
        </p:txBody>
      </p:sp>
      <p:grpSp>
        <p:nvGrpSpPr>
          <p:cNvPr id="9" name="Group 4">
            <a:extLst>
              <a:ext uri="{FF2B5EF4-FFF2-40B4-BE49-F238E27FC236}">
                <a16:creationId xmlns:a16="http://schemas.microsoft.com/office/drawing/2014/main" id="{D0E256B9-8F97-B6B1-ABFA-055B5DB616FC}"/>
              </a:ext>
            </a:extLst>
          </p:cNvPr>
          <p:cNvGrpSpPr/>
          <p:nvPr/>
        </p:nvGrpSpPr>
        <p:grpSpPr>
          <a:xfrm>
            <a:off x="349370" y="1349925"/>
            <a:ext cx="11507372" cy="4835302"/>
            <a:chOff x="0" y="-47625"/>
            <a:chExt cx="2186727" cy="593463"/>
          </a:xfrm>
        </p:grpSpPr>
        <p:sp>
          <p:nvSpPr>
            <p:cNvPr id="10" name="Freeform 5">
              <a:extLst>
                <a:ext uri="{FF2B5EF4-FFF2-40B4-BE49-F238E27FC236}">
                  <a16:creationId xmlns:a16="http://schemas.microsoft.com/office/drawing/2014/main" id="{A2B15C67-5F98-96EF-E677-B503F1218B28}"/>
                </a:ext>
              </a:extLst>
            </p:cNvPr>
            <p:cNvSpPr/>
            <p:nvPr/>
          </p:nvSpPr>
          <p:spPr>
            <a:xfrm>
              <a:off x="0" y="-47625"/>
              <a:ext cx="2186727" cy="593463"/>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1" name="TextBox 6">
              <a:extLst>
                <a:ext uri="{FF2B5EF4-FFF2-40B4-BE49-F238E27FC236}">
                  <a16:creationId xmlns:a16="http://schemas.microsoft.com/office/drawing/2014/main" id="{FECA147C-34E8-2CF9-A94F-C6BC6DC9610B}"/>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3" name="TextBox 12">
            <a:extLst>
              <a:ext uri="{FF2B5EF4-FFF2-40B4-BE49-F238E27FC236}">
                <a16:creationId xmlns:a16="http://schemas.microsoft.com/office/drawing/2014/main" id="{B77D46EE-D2CF-5891-D36B-98B595E52C28}"/>
              </a:ext>
            </a:extLst>
          </p:cNvPr>
          <p:cNvSpPr txBox="1"/>
          <p:nvPr/>
        </p:nvSpPr>
        <p:spPr>
          <a:xfrm>
            <a:off x="662099" y="1518885"/>
            <a:ext cx="10971052" cy="4708981"/>
          </a:xfrm>
          <a:prstGeom prst="rect">
            <a:avLst/>
          </a:prstGeom>
          <a:noFill/>
        </p:spPr>
        <p:txBody>
          <a:bodyPr wrap="square">
            <a:spAutoFit/>
          </a:bodyPr>
          <a:lstStyle/>
          <a:p>
            <a:pPr marL="285750" indent="-285750">
              <a:buFont typeface="Wingdings" panose="05000000000000000000" pitchFamily="2" charset="2"/>
              <a:buChar char="v"/>
            </a:pPr>
            <a:r>
              <a:rPr lang="en-IN" sz="2000" b="1" dirty="0"/>
              <a:t>The</a:t>
            </a:r>
            <a:r>
              <a:rPr lang="en-IN" sz="2000" b="1" dirty="0">
                <a:solidFill>
                  <a:srgbClr val="C00000"/>
                </a:solidFill>
              </a:rPr>
              <a:t> Keyword Research </a:t>
            </a:r>
            <a:r>
              <a:rPr lang="en-IN" sz="2000" b="1" dirty="0"/>
              <a:t>should focus on the character length by creating short-tail &amp; long-tail keywords. Should identify the terms and specific phrases that our potential customers search for.</a:t>
            </a:r>
          </a:p>
          <a:p>
            <a:pPr marL="285750" indent="-285750">
              <a:buFont typeface="Wingdings" panose="05000000000000000000" pitchFamily="2" charset="2"/>
              <a:buChar char="v"/>
            </a:pPr>
            <a:r>
              <a:rPr lang="en-IN" sz="2000" b="1" dirty="0"/>
              <a:t>The</a:t>
            </a:r>
            <a:r>
              <a:rPr lang="en-IN" sz="2000" b="1" dirty="0">
                <a:solidFill>
                  <a:srgbClr val="C00000"/>
                </a:solidFill>
              </a:rPr>
              <a:t> Broken links </a:t>
            </a:r>
            <a:r>
              <a:rPr lang="en-IN" sz="2000" b="1" dirty="0"/>
              <a:t>should be identified on all the web pages in the website to replace it with the correct reachable links.</a:t>
            </a:r>
          </a:p>
          <a:p>
            <a:pPr marL="285750" indent="-285750">
              <a:buFont typeface="Wingdings" panose="05000000000000000000" pitchFamily="2" charset="2"/>
              <a:buChar char="v"/>
            </a:pPr>
            <a:r>
              <a:rPr lang="en-US" sz="2000" b="1" dirty="0"/>
              <a:t>Acquire authoritative </a:t>
            </a:r>
            <a:r>
              <a:rPr lang="en-US" sz="2000" b="1" dirty="0">
                <a:solidFill>
                  <a:srgbClr val="C00000"/>
                </a:solidFill>
              </a:rPr>
              <a:t>Backlinks</a:t>
            </a:r>
            <a:r>
              <a:rPr lang="en-US" sz="2000" b="1" dirty="0"/>
              <a:t> to boost domain authority and search rankings by collaborating with complementary businesses to create joint content or promotions that include mutual linking. Also, Contribute articles to reputable industry blogs and include links back to your site through Guest Blogging.</a:t>
            </a:r>
          </a:p>
          <a:p>
            <a:pPr marL="285750" indent="-285750">
              <a:buFont typeface="Wingdings" panose="05000000000000000000" pitchFamily="2" charset="2"/>
              <a:buChar char="v"/>
            </a:pPr>
            <a:r>
              <a:rPr lang="en-US" sz="2000" b="1" dirty="0"/>
              <a:t>Leverage local SEO for specific geographic regions by optimizing for local search through </a:t>
            </a:r>
            <a:r>
              <a:rPr lang="en-US" sz="2000" b="1" dirty="0">
                <a:solidFill>
                  <a:srgbClr val="C00000"/>
                </a:solidFill>
              </a:rPr>
              <a:t>Google My Business (GMB) </a:t>
            </a:r>
            <a:r>
              <a:rPr lang="en-US" sz="2000" b="1" dirty="0"/>
              <a:t>with accurate contact information and to incorporate location-based keywords.</a:t>
            </a:r>
          </a:p>
          <a:p>
            <a:pPr marL="285750" indent="-285750">
              <a:buFont typeface="Wingdings" panose="05000000000000000000" pitchFamily="2" charset="2"/>
              <a:buChar char="v"/>
            </a:pPr>
            <a:r>
              <a:rPr kumimoji="0" lang="en-US" sz="2000" b="1" i="0" u="none" strike="noStrike" kern="1200" cap="none" spc="0" normalizeH="0" baseline="0" noProof="0" dirty="0">
                <a:ln>
                  <a:noFill/>
                </a:ln>
                <a:solidFill>
                  <a:prstClr val="black"/>
                </a:solidFill>
                <a:effectLst/>
                <a:uLnTx/>
                <a:uFillTx/>
                <a:latin typeface="Calibri"/>
                <a:ea typeface="+mn-ea"/>
                <a:cs typeface="Poppins" panose="00000500000000000000" pitchFamily="2" charset="0"/>
              </a:rPr>
              <a:t>Use Google analytics to track website traffic &amp; conversions and m</a:t>
            </a:r>
            <a:r>
              <a:rPr lang="en-US" sz="2000" b="1" dirty="0" err="1">
                <a:solidFill>
                  <a:prstClr val="black"/>
                </a:solidFill>
                <a:latin typeface="Calibri"/>
                <a:cs typeface="Poppins" panose="00000500000000000000" pitchFamily="2" charset="0"/>
              </a:rPr>
              <a:t>onitor</a:t>
            </a:r>
            <a:r>
              <a:rPr lang="en-US" sz="2000" b="1" dirty="0">
                <a:solidFill>
                  <a:prstClr val="black"/>
                </a:solidFill>
                <a:latin typeface="Calibri"/>
                <a:cs typeface="Poppins" panose="00000500000000000000" pitchFamily="2" charset="0"/>
              </a:rPr>
              <a:t> SEO rankings using tools like Ahrefs or SEMrush.</a:t>
            </a:r>
          </a:p>
          <a:p>
            <a:pPr marL="285750" indent="-285750">
              <a:buFont typeface="Wingdings" panose="05000000000000000000" pitchFamily="2" charset="2"/>
              <a:buChar char="v"/>
            </a:pPr>
            <a:r>
              <a:rPr lang="en-US" sz="2000" b="1" dirty="0">
                <a:solidFill>
                  <a:prstClr val="black"/>
                </a:solidFill>
                <a:latin typeface="Calibri"/>
                <a:cs typeface="Poppins" panose="00000500000000000000" pitchFamily="2" charset="0"/>
              </a:rPr>
              <a:t>Measure </a:t>
            </a:r>
            <a:r>
              <a:rPr lang="en-US" sz="2000" b="1" dirty="0">
                <a:solidFill>
                  <a:srgbClr val="C00000"/>
                </a:solidFill>
                <a:latin typeface="Calibri"/>
                <a:cs typeface="Poppins" panose="00000500000000000000" pitchFamily="2" charset="0"/>
              </a:rPr>
              <a:t>Social Media </a:t>
            </a:r>
            <a:r>
              <a:rPr lang="en-US" sz="2000" b="1" dirty="0">
                <a:solidFill>
                  <a:prstClr val="black"/>
                </a:solidFill>
                <a:latin typeface="Calibri"/>
                <a:cs typeface="Poppins" panose="00000500000000000000" pitchFamily="2" charset="0"/>
              </a:rPr>
              <a:t>engagement with insights from Facebook, Instagram and YouTube and track Google My Business inquiries and reviews.</a:t>
            </a:r>
          </a:p>
          <a:p>
            <a:pPr marL="285750" indent="-285750">
              <a:buFont typeface="Wingdings" panose="05000000000000000000" pitchFamily="2" charset="2"/>
              <a:buChar char="v"/>
            </a:pPr>
            <a:endParaRPr lang="en-IN" sz="2000" b="1" dirty="0"/>
          </a:p>
        </p:txBody>
      </p:sp>
    </p:spTree>
    <p:extLst>
      <p:ext uri="{BB962C8B-B14F-4D97-AF65-F5344CB8AC3E}">
        <p14:creationId xmlns:p14="http://schemas.microsoft.com/office/powerpoint/2010/main" val="37439825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552200" y="-3360960"/>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a:off x="2454440" y="-1999225"/>
            <a:ext cx="11803109" cy="9592708"/>
          </a:xfrm>
          <a:custGeom>
            <a:avLst/>
            <a:gdLst/>
            <a:ahLst/>
            <a:cxnLst/>
            <a:rect l="l" t="t" r="r" b="b"/>
            <a:pathLst>
              <a:path w="17704663" h="14389062">
                <a:moveTo>
                  <a:pt x="0" y="0"/>
                </a:moveTo>
                <a:lnTo>
                  <a:pt x="17704663" y="0"/>
                </a:lnTo>
                <a:lnTo>
                  <a:pt x="17704663" y="14389062"/>
                </a:lnTo>
                <a:lnTo>
                  <a:pt x="0" y="14389062"/>
                </a:lnTo>
                <a:lnTo>
                  <a:pt x="0"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685800" y="2309806"/>
            <a:ext cx="4615844" cy="1179810"/>
          </a:xfrm>
          <a:prstGeom prst="rect">
            <a:avLst/>
          </a:prstGeom>
        </p:spPr>
        <p:txBody>
          <a:bodyPr wrap="square" lIns="0" tIns="0" rIns="0" bIns="0" rtlCol="0" anchor="t">
            <a:spAutoFit/>
          </a:bodyPr>
          <a:lstStyle/>
          <a:p>
            <a:pPr defTabSz="609630">
              <a:lnSpc>
                <a:spcPts val="9240"/>
              </a:lnSpc>
            </a:pPr>
            <a:r>
              <a:rPr lang="en-US" sz="8000" b="1" spc="-538" dirty="0">
                <a:solidFill>
                  <a:srgbClr val="FFFFFF"/>
                </a:solidFill>
                <a:latin typeface="Anantason Semi-Bold"/>
                <a:ea typeface="Anantason Semi-Bold"/>
                <a:cs typeface="Anantason Semi-Bold"/>
                <a:sym typeface="Anantason Semi-Bold"/>
              </a:rPr>
              <a:t>Thank You</a:t>
            </a:r>
          </a:p>
        </p:txBody>
      </p:sp>
      <p:grpSp>
        <p:nvGrpSpPr>
          <p:cNvPr id="9" name="Group 9"/>
          <p:cNvGrpSpPr/>
          <p:nvPr/>
        </p:nvGrpSpPr>
        <p:grpSpPr>
          <a:xfrm>
            <a:off x="8355995" y="853692"/>
            <a:ext cx="5319011" cy="5150617"/>
            <a:chOff x="0" y="0"/>
            <a:chExt cx="1604984" cy="1554172"/>
          </a:xfrm>
        </p:grpSpPr>
        <p:sp>
          <p:nvSpPr>
            <p:cNvPr id="10" name="Freeform 10"/>
            <p:cNvSpPr/>
            <p:nvPr/>
          </p:nvSpPr>
          <p:spPr>
            <a:xfrm>
              <a:off x="0" y="0"/>
              <a:ext cx="1604984" cy="1554172"/>
            </a:xfrm>
            <a:custGeom>
              <a:avLst/>
              <a:gdLst/>
              <a:ahLst/>
              <a:cxnLst/>
              <a:rect l="l" t="t" r="r" b="b"/>
              <a:pathLst>
                <a:path w="1604984" h="1554172">
                  <a:moveTo>
                    <a:pt x="22318" y="0"/>
                  </a:moveTo>
                  <a:lnTo>
                    <a:pt x="1582666" y="0"/>
                  </a:lnTo>
                  <a:cubicBezTo>
                    <a:pt x="1588585" y="0"/>
                    <a:pt x="1594262" y="2351"/>
                    <a:pt x="1598447" y="6537"/>
                  </a:cubicBezTo>
                  <a:cubicBezTo>
                    <a:pt x="1602632" y="10722"/>
                    <a:pt x="1604984" y="16399"/>
                    <a:pt x="1604984" y="22318"/>
                  </a:cubicBezTo>
                  <a:lnTo>
                    <a:pt x="1604984" y="1531854"/>
                  </a:lnTo>
                  <a:cubicBezTo>
                    <a:pt x="1604984" y="1544179"/>
                    <a:pt x="1594992" y="1554172"/>
                    <a:pt x="1582666" y="1554172"/>
                  </a:cubicBezTo>
                  <a:lnTo>
                    <a:pt x="22318" y="1554172"/>
                  </a:lnTo>
                  <a:cubicBezTo>
                    <a:pt x="16399" y="1554172"/>
                    <a:pt x="10722" y="1551820"/>
                    <a:pt x="6537" y="1547635"/>
                  </a:cubicBezTo>
                  <a:cubicBezTo>
                    <a:pt x="2351" y="1543449"/>
                    <a:pt x="0" y="1537773"/>
                    <a:pt x="0" y="1531854"/>
                  </a:cubicBezTo>
                  <a:lnTo>
                    <a:pt x="0" y="22318"/>
                  </a:lnTo>
                  <a:cubicBezTo>
                    <a:pt x="0" y="9992"/>
                    <a:pt x="9992" y="0"/>
                    <a:pt x="22318" y="0"/>
                  </a:cubicBezTo>
                  <a:close/>
                </a:path>
              </a:pathLst>
            </a:custGeom>
            <a:blipFill>
              <a:blip r:embed="rId8"/>
              <a:stretch>
                <a:fillRect l="-22670" r="-22670"/>
              </a:stretch>
            </a:blipFill>
          </p:spPr>
        </p:sp>
      </p:grpSp>
      <p:sp>
        <p:nvSpPr>
          <p:cNvPr id="13" name="Freeform 13"/>
          <p:cNvSpPr/>
          <p:nvPr/>
        </p:nvSpPr>
        <p:spPr>
          <a:xfrm>
            <a:off x="1014824" y="4337607"/>
            <a:ext cx="794247" cy="794247"/>
          </a:xfrm>
          <a:custGeom>
            <a:avLst/>
            <a:gdLst/>
            <a:ahLst/>
            <a:cxnLst/>
            <a:rect l="l" t="t" r="r" b="b"/>
            <a:pathLst>
              <a:path w="1191370" h="1191370">
                <a:moveTo>
                  <a:pt x="0" y="0"/>
                </a:moveTo>
                <a:lnTo>
                  <a:pt x="1191370" y="0"/>
                </a:lnTo>
                <a:lnTo>
                  <a:pt x="1191370" y="1191370"/>
                </a:lnTo>
                <a:lnTo>
                  <a:pt x="0" y="119137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TextBox 10">
            <a:extLst>
              <a:ext uri="{FF2B5EF4-FFF2-40B4-BE49-F238E27FC236}">
                <a16:creationId xmlns:a16="http://schemas.microsoft.com/office/drawing/2014/main" id="{6D5B304D-A034-CC8C-5DD0-595083D18BE7}"/>
              </a:ext>
            </a:extLst>
          </p:cNvPr>
          <p:cNvSpPr txBox="1"/>
          <p:nvPr/>
        </p:nvSpPr>
        <p:spPr>
          <a:xfrm>
            <a:off x="2533626" y="4471170"/>
            <a:ext cx="4615844" cy="430887"/>
          </a:xfrm>
          <a:prstGeom prst="rect">
            <a:avLst/>
          </a:prstGeom>
        </p:spPr>
        <p:txBody>
          <a:bodyPr wrap="square" lIns="0" tIns="0" rIns="0" bIns="0" rtlCol="0" anchor="t">
            <a:spAutoFit/>
          </a:bodyPr>
          <a:lstStyle/>
          <a:p>
            <a:pPr marL="0" lvl="0" indent="0" algn="l">
              <a:spcBef>
                <a:spcPct val="0"/>
              </a:spcBef>
            </a:pPr>
            <a:r>
              <a:rPr lang="en-US" sz="2800" b="1" dirty="0">
                <a:solidFill>
                  <a:schemeClr val="bg1"/>
                </a:solidFill>
                <a:latin typeface="Calibri" panose="020F0502020204030204" pitchFamily="34" charset="0"/>
                <a:cs typeface="Calibri" panose="020F0502020204030204" pitchFamily="34" charset="0"/>
                <a:sym typeface="Quattrocento"/>
              </a:rPr>
              <a:t>Thambidurai Sundaramoorthy</a:t>
            </a:r>
          </a:p>
        </p:txBody>
      </p:sp>
      <p:sp>
        <p:nvSpPr>
          <p:cNvPr id="15" name="Freeform 11">
            <a:extLst>
              <a:ext uri="{FF2B5EF4-FFF2-40B4-BE49-F238E27FC236}">
                <a16:creationId xmlns:a16="http://schemas.microsoft.com/office/drawing/2014/main" id="{D553A61D-EF8B-8669-E775-6C8737102854}"/>
              </a:ext>
            </a:extLst>
          </p:cNvPr>
          <p:cNvSpPr/>
          <p:nvPr/>
        </p:nvSpPr>
        <p:spPr>
          <a:xfrm>
            <a:off x="2517099" y="5131854"/>
            <a:ext cx="501100" cy="369332"/>
          </a:xfrm>
          <a:custGeom>
            <a:avLst/>
            <a:gdLst/>
            <a:ahLst/>
            <a:cxnLst/>
            <a:rect l="l" t="t" r="r" b="b"/>
            <a:pathLst>
              <a:path w="313064" h="313064">
                <a:moveTo>
                  <a:pt x="0" y="0"/>
                </a:moveTo>
                <a:lnTo>
                  <a:pt x="313064" y="0"/>
                </a:lnTo>
                <a:lnTo>
                  <a:pt x="313064" y="313064"/>
                </a:lnTo>
                <a:lnTo>
                  <a:pt x="0" y="31306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TextBox 12">
            <a:extLst>
              <a:ext uri="{FF2B5EF4-FFF2-40B4-BE49-F238E27FC236}">
                <a16:creationId xmlns:a16="http://schemas.microsoft.com/office/drawing/2014/main" id="{16E08A29-4DEB-4E5A-44BE-E8B760853386}"/>
              </a:ext>
            </a:extLst>
          </p:cNvPr>
          <p:cNvSpPr txBox="1"/>
          <p:nvPr/>
        </p:nvSpPr>
        <p:spPr>
          <a:xfrm>
            <a:off x="3155254" y="5247334"/>
            <a:ext cx="3751632" cy="239040"/>
          </a:xfrm>
          <a:prstGeom prst="rect">
            <a:avLst/>
          </a:prstGeom>
        </p:spPr>
        <p:txBody>
          <a:bodyPr wrap="square" lIns="0" tIns="0" rIns="0" bIns="0" rtlCol="0" anchor="t">
            <a:spAutoFit/>
          </a:bodyPr>
          <a:lstStyle/>
          <a:p>
            <a:pPr defTabSz="609630">
              <a:lnSpc>
                <a:spcPts val="1464"/>
              </a:lnSpc>
            </a:pPr>
            <a:r>
              <a:rPr lang="en-US" sz="2800" b="1" spc="138" dirty="0">
                <a:solidFill>
                  <a:srgbClr val="FFFFFF"/>
                </a:solidFill>
                <a:latin typeface="+mj-lt"/>
                <a:ea typeface="Arimo"/>
                <a:cs typeface="Arimo"/>
                <a:sym typeface="Arimo"/>
              </a:rPr>
              <a:t>stdurai95@gmail.com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6143590" y="-207555"/>
            <a:ext cx="10880618"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9" name="TextBox 8">
            <a:extLst>
              <a:ext uri="{FF2B5EF4-FFF2-40B4-BE49-F238E27FC236}">
                <a16:creationId xmlns:a16="http://schemas.microsoft.com/office/drawing/2014/main" id="{ECE5B46C-6BAF-0720-333D-3D4EF1FC3F9B}"/>
              </a:ext>
            </a:extLst>
          </p:cNvPr>
          <p:cNvSpPr txBox="1"/>
          <p:nvPr/>
        </p:nvSpPr>
        <p:spPr>
          <a:xfrm>
            <a:off x="608152" y="-21889"/>
            <a:ext cx="2530833" cy="1013419"/>
          </a:xfrm>
          <a:prstGeom prst="rect">
            <a:avLst/>
          </a:prstGeom>
        </p:spPr>
        <p:txBody>
          <a:bodyPr wrap="square" lIns="0" tIns="0" rIns="0" bIns="0" rtlCol="0" anchor="t">
            <a:spAutoFit/>
          </a:bodyPr>
          <a:lstStyle/>
          <a:p>
            <a:pPr defTabSz="609630">
              <a:lnSpc>
                <a:spcPts val="9240"/>
              </a:lnSpc>
            </a:pPr>
            <a:r>
              <a:rPr lang="en-US" sz="4400" b="1" spc="-150" dirty="0">
                <a:solidFill>
                  <a:srgbClr val="FFFFFF"/>
                </a:solidFill>
                <a:latin typeface="Anantason Semi-Bold"/>
                <a:ea typeface="Anantason Semi-Bold"/>
                <a:cs typeface="Anantason Semi-Bold"/>
                <a:sym typeface="Anantason Semi-Bold"/>
              </a:rPr>
              <a:t>Company</a:t>
            </a:r>
          </a:p>
        </p:txBody>
      </p:sp>
      <p:sp>
        <p:nvSpPr>
          <p:cNvPr id="10" name="TextBox 6">
            <a:extLst>
              <a:ext uri="{FF2B5EF4-FFF2-40B4-BE49-F238E27FC236}">
                <a16:creationId xmlns:a16="http://schemas.microsoft.com/office/drawing/2014/main" id="{0311BCED-904C-9F8B-988F-C72520ACC7CE}"/>
              </a:ext>
            </a:extLst>
          </p:cNvPr>
          <p:cNvSpPr txBox="1"/>
          <p:nvPr/>
        </p:nvSpPr>
        <p:spPr>
          <a:xfrm>
            <a:off x="608152" y="1200769"/>
            <a:ext cx="11119034" cy="418063"/>
          </a:xfrm>
          <a:prstGeom prst="rect">
            <a:avLst/>
          </a:prstGeom>
        </p:spPr>
        <p:txBody>
          <a:bodyPr wrap="square" lIns="0" tIns="0" rIns="0" bIns="0" rtlCol="0" anchor="t">
            <a:spAutoFit/>
          </a:bodyPr>
          <a:lstStyle/>
          <a:p>
            <a:pPr algn="just">
              <a:lnSpc>
                <a:spcPct val="150000"/>
              </a:lnSpc>
            </a:pP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JustBilling - </a:t>
            </a:r>
            <a:r>
              <a:rPr lang="en-US"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Simplify your business transactions with our user-friendly POS software</a:t>
            </a: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 </a:t>
            </a:r>
          </a:p>
        </p:txBody>
      </p:sp>
      <p:sp>
        <p:nvSpPr>
          <p:cNvPr id="12" name="TextBox 14">
            <a:extLst>
              <a:ext uri="{FF2B5EF4-FFF2-40B4-BE49-F238E27FC236}">
                <a16:creationId xmlns:a16="http://schemas.microsoft.com/office/drawing/2014/main" id="{387E1747-9F08-0FF1-EE50-10CF0242AEFF}"/>
              </a:ext>
            </a:extLst>
          </p:cNvPr>
          <p:cNvSpPr txBox="1"/>
          <p:nvPr/>
        </p:nvSpPr>
        <p:spPr>
          <a:xfrm>
            <a:off x="608152" y="2853807"/>
            <a:ext cx="6522867" cy="3636316"/>
          </a:xfrm>
          <a:prstGeom prst="rect">
            <a:avLst/>
          </a:prstGeom>
        </p:spPr>
        <p:txBody>
          <a:bodyPr wrap="square" lIns="0" tIns="0" rIns="0" bIns="0" rtlCol="0" anchor="t">
            <a:spAutoFit/>
          </a:bodyPr>
          <a:lstStyle/>
          <a:p>
            <a:pPr defTabSz="609630">
              <a:lnSpc>
                <a:spcPct val="150000"/>
              </a:lnSpc>
              <a:spcBef>
                <a:spcPct val="0"/>
              </a:spcBef>
            </a:pPr>
            <a:r>
              <a:rPr lang="en-US" sz="2000" dirty="0">
                <a:solidFill>
                  <a:srgbClr val="FFFFFF"/>
                </a:solidFill>
                <a:latin typeface="Aileron"/>
              </a:rPr>
              <a:t>JustBilling is a cloud-based billing and invoicing software designed for businesses of all sizes, including retail stores, restaurants, and service providers. It offers features like GST-compliant invoicing, inventory management, customer loyalty programs, and real-time business insights. With its user-friendly interface and mobile compatibility, JustBilling helps businesses streamline operations and manage sales efficiently.</a:t>
            </a:r>
            <a:endParaRPr lang="en-US" sz="2000" dirty="0">
              <a:solidFill>
                <a:srgbClr val="FFFFFF"/>
              </a:solidFill>
              <a:latin typeface="Aileron"/>
              <a:sym typeface="Aileron"/>
            </a:endParaRPr>
          </a:p>
        </p:txBody>
      </p:sp>
      <p:pic>
        <p:nvPicPr>
          <p:cNvPr id="13" name="Picture 12">
            <a:extLst>
              <a:ext uri="{FF2B5EF4-FFF2-40B4-BE49-F238E27FC236}">
                <a16:creationId xmlns:a16="http://schemas.microsoft.com/office/drawing/2014/main" id="{1667C7B5-76E4-F760-05D7-0CB5552CC9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8152" y="1902899"/>
            <a:ext cx="1914792" cy="666843"/>
          </a:xfrm>
          <a:prstGeom prst="rect">
            <a:avLst/>
          </a:prstGeom>
        </p:spPr>
      </p:pic>
      <p:sp>
        <p:nvSpPr>
          <p:cNvPr id="14" name="TextBox 6">
            <a:extLst>
              <a:ext uri="{FF2B5EF4-FFF2-40B4-BE49-F238E27FC236}">
                <a16:creationId xmlns:a16="http://schemas.microsoft.com/office/drawing/2014/main" id="{482676D6-4F69-1977-A405-0FD9AE52B980}"/>
              </a:ext>
            </a:extLst>
          </p:cNvPr>
          <p:cNvSpPr txBox="1"/>
          <p:nvPr/>
        </p:nvSpPr>
        <p:spPr>
          <a:xfrm>
            <a:off x="2831751" y="2027288"/>
            <a:ext cx="4707531" cy="418063"/>
          </a:xfrm>
          <a:prstGeom prst="rect">
            <a:avLst/>
          </a:prstGeom>
        </p:spPr>
        <p:txBody>
          <a:bodyPr wrap="square" lIns="0" tIns="0" rIns="0" bIns="0" rtlCol="0" anchor="t">
            <a:spAutoFit/>
          </a:bodyPr>
          <a:lstStyle/>
          <a:p>
            <a:pPr algn="just">
              <a:lnSpc>
                <a:spcPct val="150000"/>
              </a:lnSpc>
            </a:pP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Website URL - </a:t>
            </a: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hlinkClick r:id="rId9"/>
              </a:rPr>
              <a:t>https://justbilling.in/</a:t>
            </a:r>
            <a:endPar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endParaRPr>
          </a:p>
        </p:txBody>
      </p:sp>
    </p:spTree>
    <p:extLst>
      <p:ext uri="{BB962C8B-B14F-4D97-AF65-F5344CB8AC3E}">
        <p14:creationId xmlns:p14="http://schemas.microsoft.com/office/powerpoint/2010/main" val="96291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6143590" y="-207555"/>
            <a:ext cx="10880618"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pic>
        <p:nvPicPr>
          <p:cNvPr id="11" name="Picture 10">
            <a:extLst>
              <a:ext uri="{FF2B5EF4-FFF2-40B4-BE49-F238E27FC236}">
                <a16:creationId xmlns:a16="http://schemas.microsoft.com/office/drawing/2014/main" id="{4AEFE2A0-2A1B-09F1-1EAB-59514487472C}"/>
              </a:ext>
            </a:extLst>
          </p:cNvPr>
          <p:cNvPicPr>
            <a:picLocks noChangeAspect="1"/>
          </p:cNvPicPr>
          <p:nvPr/>
        </p:nvPicPr>
        <p:blipFill>
          <a:blip r:embed="rId8"/>
          <a:stretch>
            <a:fillRect/>
          </a:stretch>
        </p:blipFill>
        <p:spPr>
          <a:xfrm>
            <a:off x="608151" y="2614541"/>
            <a:ext cx="10972800" cy="3648075"/>
          </a:xfrm>
          <a:prstGeom prst="rect">
            <a:avLst/>
          </a:prstGeom>
        </p:spPr>
      </p:pic>
      <p:sp>
        <p:nvSpPr>
          <p:cNvPr id="13" name="TextBox 12">
            <a:extLst>
              <a:ext uri="{FF2B5EF4-FFF2-40B4-BE49-F238E27FC236}">
                <a16:creationId xmlns:a16="http://schemas.microsoft.com/office/drawing/2014/main" id="{0A5D6F84-BCE1-2B80-68C2-661AA9581D15}"/>
              </a:ext>
            </a:extLst>
          </p:cNvPr>
          <p:cNvSpPr txBox="1"/>
          <p:nvPr/>
        </p:nvSpPr>
        <p:spPr>
          <a:xfrm>
            <a:off x="608151" y="0"/>
            <a:ext cx="2708255" cy="1013419"/>
          </a:xfrm>
          <a:prstGeom prst="rect">
            <a:avLst/>
          </a:prstGeom>
        </p:spPr>
        <p:txBody>
          <a:bodyPr wrap="square" lIns="0" tIns="0" rIns="0" bIns="0" rtlCol="0" anchor="t">
            <a:spAutoFit/>
          </a:bodyPr>
          <a:lstStyle/>
          <a:p>
            <a:pPr defTabSz="609630">
              <a:lnSpc>
                <a:spcPts val="9240"/>
              </a:lnSpc>
            </a:pPr>
            <a:r>
              <a:rPr lang="en-US" sz="4400" b="1" spc="-150" dirty="0">
                <a:solidFill>
                  <a:srgbClr val="FFFFFF"/>
                </a:solidFill>
                <a:latin typeface="Anantason Semi-Bold"/>
                <a:ea typeface="Anantason Semi-Bold"/>
                <a:cs typeface="Anantason Semi-Bold"/>
                <a:sym typeface="Anantason Semi-Bold"/>
              </a:rPr>
              <a:t>SEO Audit</a:t>
            </a:r>
          </a:p>
        </p:txBody>
      </p:sp>
      <p:sp>
        <p:nvSpPr>
          <p:cNvPr id="14" name="TextBox 6">
            <a:extLst>
              <a:ext uri="{FF2B5EF4-FFF2-40B4-BE49-F238E27FC236}">
                <a16:creationId xmlns:a16="http://schemas.microsoft.com/office/drawing/2014/main" id="{10320F4F-373F-B98C-891A-CA82DFC100BA}"/>
              </a:ext>
            </a:extLst>
          </p:cNvPr>
          <p:cNvSpPr txBox="1"/>
          <p:nvPr/>
        </p:nvSpPr>
        <p:spPr>
          <a:xfrm>
            <a:off x="608151" y="1340711"/>
            <a:ext cx="8235598" cy="879728"/>
          </a:xfrm>
          <a:prstGeom prst="rect">
            <a:avLst/>
          </a:prstGeom>
        </p:spPr>
        <p:txBody>
          <a:bodyPr wrap="square" lIns="0" tIns="0" rIns="0" bIns="0" rtlCol="0" anchor="t">
            <a:spAutoFit/>
          </a:bodyPr>
          <a:lstStyle/>
          <a:p>
            <a:pPr algn="just">
              <a:lnSpc>
                <a:spcPct val="150000"/>
              </a:lnSpc>
            </a:pP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Audited Site Page - </a:t>
            </a: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hlinkClick r:id="rId9"/>
              </a:rPr>
              <a:t>https://justbilling.in/</a:t>
            </a:r>
            <a:endPar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endParaRPr>
          </a:p>
          <a:p>
            <a:pPr algn="just">
              <a:lnSpc>
                <a:spcPct val="150000"/>
              </a:lnSpc>
            </a:pP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Online Tool Used: </a:t>
            </a:r>
            <a:r>
              <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hlinkClick r:id="rId10"/>
              </a:rPr>
              <a:t>https://rankmath.com/tools/seo-analyzer/</a:t>
            </a:r>
            <a:endParaRPr lang="en-IN" sz="20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endParaRPr>
          </a:p>
        </p:txBody>
      </p:sp>
    </p:spTree>
    <p:extLst>
      <p:ext uri="{BB962C8B-B14F-4D97-AF65-F5344CB8AC3E}">
        <p14:creationId xmlns:p14="http://schemas.microsoft.com/office/powerpoint/2010/main" val="905956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6143590" y="-207555"/>
            <a:ext cx="10880618"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13" name="TextBox 12">
            <a:extLst>
              <a:ext uri="{FF2B5EF4-FFF2-40B4-BE49-F238E27FC236}">
                <a16:creationId xmlns:a16="http://schemas.microsoft.com/office/drawing/2014/main" id="{0A5D6F84-BCE1-2B80-68C2-661AA9581D15}"/>
              </a:ext>
            </a:extLst>
          </p:cNvPr>
          <p:cNvSpPr txBox="1"/>
          <p:nvPr/>
        </p:nvSpPr>
        <p:spPr>
          <a:xfrm>
            <a:off x="545188" y="-54011"/>
            <a:ext cx="4995804" cy="1038672"/>
          </a:xfrm>
          <a:prstGeom prst="rect">
            <a:avLst/>
          </a:prstGeom>
        </p:spPr>
        <p:txBody>
          <a:bodyPr wrap="square" lIns="0" tIns="0" rIns="0" bIns="0" rtlCol="0" anchor="t">
            <a:spAutoFit/>
          </a:bodyPr>
          <a:lstStyle/>
          <a:p>
            <a:pPr defTabSz="609630">
              <a:lnSpc>
                <a:spcPts val="9240"/>
              </a:lnSpc>
            </a:pPr>
            <a:r>
              <a:rPr lang="en-IN" sz="4400" b="1" spc="-150" dirty="0">
                <a:solidFill>
                  <a:srgbClr val="FFFFFF"/>
                </a:solidFill>
                <a:latin typeface="Anantason Semi-Bold"/>
                <a:cs typeface="Anantason Semi-Bold"/>
              </a:rPr>
              <a:t>Basic SEO Analysis</a:t>
            </a:r>
          </a:p>
        </p:txBody>
      </p:sp>
      <p:graphicFrame>
        <p:nvGraphicFramePr>
          <p:cNvPr id="12" name="Table 5">
            <a:extLst>
              <a:ext uri="{FF2B5EF4-FFF2-40B4-BE49-F238E27FC236}">
                <a16:creationId xmlns:a16="http://schemas.microsoft.com/office/drawing/2014/main" id="{A2929719-0F73-8D4C-864A-AD8EA15D1D67}"/>
              </a:ext>
            </a:extLst>
          </p:cNvPr>
          <p:cNvGraphicFramePr>
            <a:graphicFrameLocks noGrp="1"/>
          </p:cNvGraphicFramePr>
          <p:nvPr>
            <p:extLst>
              <p:ext uri="{D42A27DB-BD31-4B8C-83A1-F6EECF244321}">
                <p14:modId xmlns:p14="http://schemas.microsoft.com/office/powerpoint/2010/main" val="2256415192"/>
              </p:ext>
            </p:extLst>
          </p:nvPr>
        </p:nvGraphicFramePr>
        <p:xfrm>
          <a:off x="545188" y="1145550"/>
          <a:ext cx="11311554" cy="5435230"/>
        </p:xfrm>
        <a:graphic>
          <a:graphicData uri="http://schemas.openxmlformats.org/drawingml/2006/table">
            <a:tbl>
              <a:tblPr firstRow="1" bandRow="1">
                <a:tableStyleId>{073A0DAA-6AF3-43AB-8588-CEC1D06C72B9}</a:tableStyleId>
              </a:tblPr>
              <a:tblGrid>
                <a:gridCol w="2587224">
                  <a:extLst>
                    <a:ext uri="{9D8B030D-6E8A-4147-A177-3AD203B41FA5}">
                      <a16:colId xmlns:a16="http://schemas.microsoft.com/office/drawing/2014/main" val="3537439149"/>
                    </a:ext>
                  </a:extLst>
                </a:gridCol>
                <a:gridCol w="1195901">
                  <a:extLst>
                    <a:ext uri="{9D8B030D-6E8A-4147-A177-3AD203B41FA5}">
                      <a16:colId xmlns:a16="http://schemas.microsoft.com/office/drawing/2014/main" val="1196916023"/>
                    </a:ext>
                  </a:extLst>
                </a:gridCol>
                <a:gridCol w="7528429">
                  <a:extLst>
                    <a:ext uri="{9D8B030D-6E8A-4147-A177-3AD203B41FA5}">
                      <a16:colId xmlns:a16="http://schemas.microsoft.com/office/drawing/2014/main" val="45539890"/>
                    </a:ext>
                  </a:extLst>
                </a:gridCol>
              </a:tblGrid>
              <a:tr h="364141">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439887">
                <a:tc>
                  <a:txBody>
                    <a:bodyPr/>
                    <a:lstStyle/>
                    <a:p>
                      <a:pPr algn="l"/>
                      <a:r>
                        <a:rPr lang="en-US" sz="1600" b="1" dirty="0"/>
                        <a:t>Keywords</a:t>
                      </a:r>
                      <a:endParaRPr lang="en-IN" sz="1600" b="1" dirty="0"/>
                    </a:p>
                  </a:txBody>
                  <a:tcPr/>
                </a:tc>
                <a:tc>
                  <a:txBody>
                    <a:bodyPr/>
                    <a:lstStyle/>
                    <a:p>
                      <a:pPr algn="ctr"/>
                      <a:endParaRPr lang="en-IN" sz="1600" b="1" dirty="0"/>
                    </a:p>
                  </a:txBody>
                  <a:tcPr/>
                </a:tc>
                <a:tc>
                  <a:txBody>
                    <a:bodyPr/>
                    <a:lstStyle/>
                    <a:p>
                      <a:pPr algn="l"/>
                      <a:r>
                        <a:rPr lang="en-US" sz="1400" b="1" dirty="0"/>
                        <a:t>Software, billing, justbilling, business, republic, retail, solutions, windows, android, shop.</a:t>
                      </a:r>
                      <a:endParaRPr lang="en-IN" sz="1400" b="1" dirty="0"/>
                    </a:p>
                  </a:txBody>
                  <a:tcPr/>
                </a:tc>
                <a:extLst>
                  <a:ext uri="{0D108BD9-81ED-4DB2-BD59-A6C34878D82A}">
                    <a16:rowId xmlns:a16="http://schemas.microsoft.com/office/drawing/2014/main" val="3138227522"/>
                  </a:ext>
                </a:extLst>
              </a:tr>
              <a:tr h="791010">
                <a:tc>
                  <a:txBody>
                    <a:bodyPr/>
                    <a:lstStyle/>
                    <a:p>
                      <a:pPr algn="l"/>
                      <a:r>
                        <a:rPr lang="en-US" sz="1600" b="1" kern="1200" dirty="0">
                          <a:solidFill>
                            <a:schemeClr val="dk1"/>
                          </a:solidFill>
                        </a:rPr>
                        <a:t>SEO Description</a:t>
                      </a:r>
                      <a:endParaRPr lang="en-IN" sz="1600" b="1" kern="1200" dirty="0">
                        <a:solidFill>
                          <a:schemeClr val="dk1"/>
                        </a:solidFill>
                        <a:latin typeface="+mn-lt"/>
                        <a:ea typeface="+mn-ea"/>
                        <a:cs typeface="+mn-cs"/>
                      </a:endParaRPr>
                    </a:p>
                  </a:txBody>
                  <a:tcPr/>
                </a:tc>
                <a:tc>
                  <a:txBody>
                    <a:bodyPr/>
                    <a:lstStyle/>
                    <a:p>
                      <a:pPr algn="ctr"/>
                      <a:endParaRPr lang="en-IN" sz="1800" dirty="0"/>
                    </a:p>
                  </a:txBody>
                  <a:tcPr/>
                </a:tc>
                <a:tc>
                  <a:txBody>
                    <a:bodyPr/>
                    <a:lstStyle/>
                    <a:p>
                      <a:pPr algn="l"/>
                      <a:r>
                        <a:rPr lang="en-US" sz="1400" b="1" kern="1200" dirty="0">
                          <a:solidFill>
                            <a:schemeClr val="dk1"/>
                          </a:solidFill>
                        </a:rPr>
                        <a:t>Meta description found with 162 </a:t>
                      </a:r>
                      <a:r>
                        <a:rPr lang="en-US" sz="1400" b="1" kern="1200" dirty="0">
                          <a:solidFill>
                            <a:schemeClr val="dk1"/>
                          </a:solidFill>
                          <a:latin typeface="+mn-lt"/>
                          <a:ea typeface="+mn-ea"/>
                          <a:cs typeface="+mn-cs"/>
                        </a:rPr>
                        <a:t>characters. Most search engines will truncate meta description to 160 characters. Simplify your business transactions with our user-friendly - Just Billing is an easy to use and comprehensive GST Invoicing &amp; Billing App for Retail &amp; Restaurant.</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9744070"/>
                  </a:ext>
                </a:extLst>
              </a:tr>
              <a:tr h="439887">
                <a:tc>
                  <a:txBody>
                    <a:bodyPr/>
                    <a:lstStyle/>
                    <a:p>
                      <a:pPr algn="l"/>
                      <a:r>
                        <a:rPr lang="en-US" sz="1600" b="1" kern="1200" dirty="0">
                          <a:solidFill>
                            <a:schemeClr val="dk1"/>
                          </a:solidFill>
                        </a:rPr>
                        <a:t>H1 Heading</a:t>
                      </a:r>
                      <a:endParaRPr lang="en-IN" sz="1600" b="1" kern="1200" dirty="0">
                        <a:solidFill>
                          <a:schemeClr val="dk1"/>
                        </a:solidFill>
                        <a:latin typeface="+mn-lt"/>
                        <a:ea typeface="+mn-ea"/>
                        <a:cs typeface="+mn-cs"/>
                      </a:endParaRPr>
                    </a:p>
                  </a:txBody>
                  <a:tcP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One H1 tag was found on your homepage which is good. POS POS POS Software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1385470541"/>
                  </a:ext>
                </a:extLst>
              </a:tr>
              <a:tr h="476184">
                <a:tc>
                  <a:txBody>
                    <a:bodyPr/>
                    <a:lstStyle/>
                    <a:p>
                      <a:pPr algn="l"/>
                      <a:r>
                        <a:rPr lang="en-US" sz="1600" b="1" kern="1200" dirty="0">
                          <a:solidFill>
                            <a:schemeClr val="dk1"/>
                          </a:solidFill>
                        </a:rPr>
                        <a:t>H2 Headings</a:t>
                      </a:r>
                      <a:endParaRPr lang="en-IN" sz="1600" b="1" kern="1200" dirty="0">
                        <a:solidFill>
                          <a:schemeClr val="dk1"/>
                        </a:solidFill>
                        <a:latin typeface="+mn-lt"/>
                        <a:ea typeface="+mn-ea"/>
                        <a:cs typeface="+mn-cs"/>
                      </a:endParaRPr>
                    </a:p>
                  </a:txBody>
                  <a:tcPr/>
                </a:tc>
                <a:tc>
                  <a:txBody>
                    <a:bodyPr/>
                    <a:lstStyle/>
                    <a:p>
                      <a:pPr algn="ctr"/>
                      <a:endParaRPr lang="en-IN" sz="1600" b="1" kern="1200" dirty="0">
                        <a:solidFill>
                          <a:schemeClr val="dk1"/>
                        </a:solidFill>
                        <a:latin typeface="+mn-lt"/>
                        <a:ea typeface="+mn-ea"/>
                        <a:cs typeface="+mn-cs"/>
                      </a:endParaRPr>
                    </a:p>
                  </a:txBody>
                  <a:tcPr/>
                </a:tc>
                <a:tc>
                  <a:txBody>
                    <a:bodyPr/>
                    <a:lstStyle/>
                    <a:p>
                      <a:pPr algn="l"/>
                      <a:r>
                        <a:rPr lang="en-US" sz="1400" b="1" kern="1200" dirty="0">
                          <a:solidFill>
                            <a:schemeClr val="dk1"/>
                          </a:solidFill>
                        </a:rPr>
                        <a:t>One or more H2 tags were found on your homepage. JustBilling POS Software, Retail Billing Software, Restaurant Billing Software, POS for Service Business.</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4133441620"/>
                  </a:ext>
                </a:extLst>
              </a:tr>
              <a:tr h="336130">
                <a:tc>
                  <a:txBody>
                    <a:bodyPr/>
                    <a:lstStyle/>
                    <a:p>
                      <a:pPr algn="l"/>
                      <a:r>
                        <a:rPr lang="en-US" sz="1600" b="1" kern="1200" dirty="0">
                          <a:solidFill>
                            <a:schemeClr val="dk1"/>
                          </a:solidFill>
                        </a:rPr>
                        <a:t>Image ALT Attributes</a:t>
                      </a:r>
                      <a:endParaRPr lang="en-IN" sz="1600" b="1" kern="1200" dirty="0">
                        <a:solidFill>
                          <a:schemeClr val="dk1"/>
                        </a:solidFill>
                        <a:latin typeface="+mn-lt"/>
                        <a:ea typeface="+mn-ea"/>
                        <a:cs typeface="+mn-cs"/>
                      </a:endParaRPr>
                    </a:p>
                  </a:txBody>
                  <a:tcP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All images on your homepage have alt attributes.</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423413953"/>
                  </a:ext>
                </a:extLst>
              </a:tr>
              <a:tr h="672260">
                <a:tc>
                  <a:txBody>
                    <a:bodyPr/>
                    <a:lstStyle/>
                    <a:p>
                      <a:pPr algn="l"/>
                      <a:r>
                        <a:rPr lang="en-US" sz="1600" b="1" kern="1200" dirty="0">
                          <a:solidFill>
                            <a:schemeClr val="dk1"/>
                          </a:solidFill>
                        </a:rPr>
                        <a:t>Keywords in Title &amp; Description</a:t>
                      </a:r>
                      <a:endParaRPr lang="en-IN" sz="1600" b="1" kern="1200" dirty="0">
                        <a:solidFill>
                          <a:schemeClr val="dk1"/>
                        </a:solidFill>
                        <a:latin typeface="+mn-lt"/>
                        <a:ea typeface="+mn-ea"/>
                        <a:cs typeface="+mn-cs"/>
                      </a:endParaRPr>
                    </a:p>
                  </a:txBody>
                  <a:tcPr/>
                </a:tc>
                <a:tc>
                  <a:txBody>
                    <a:bodyPr/>
                    <a:lstStyle/>
                    <a:p>
                      <a:pPr algn="ctr"/>
                      <a:endParaRPr lang="en-IN" sz="1800" dirty="0"/>
                    </a:p>
                  </a:txBody>
                  <a:tcPr/>
                </a:tc>
                <a:tc>
                  <a:txBody>
                    <a:bodyPr/>
                    <a:lstStyle/>
                    <a:p>
                      <a:pPr algn="l"/>
                      <a:r>
                        <a:rPr lang="en-US" sz="1400" b="1" kern="1200" dirty="0">
                          <a:solidFill>
                            <a:schemeClr val="dk1"/>
                          </a:solidFill>
                        </a:rPr>
                        <a:t>One or more common keywords were found in the title and description of your homepage.</a:t>
                      </a:r>
                    </a:p>
                    <a:p>
                      <a:pPr algn="l"/>
                      <a:r>
                        <a:rPr lang="en-US" sz="1400" b="1" kern="1200" dirty="0">
                          <a:solidFill>
                            <a:schemeClr val="dk1"/>
                          </a:solidFill>
                        </a:rPr>
                        <a:t>Title – software, billing, windows, android</a:t>
                      </a:r>
                    </a:p>
                    <a:p>
                      <a:pPr algn="l"/>
                      <a:r>
                        <a:rPr lang="en-US" sz="1400" b="1" kern="1200" dirty="0">
                          <a:solidFill>
                            <a:schemeClr val="dk1"/>
                          </a:solidFill>
                        </a:rPr>
                        <a:t>Description – billing, business, retail</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74212919"/>
                  </a:ext>
                </a:extLst>
              </a:tr>
              <a:tr h="439887">
                <a:tc>
                  <a:txBody>
                    <a:bodyPr/>
                    <a:lstStyle/>
                    <a:p>
                      <a:pPr algn="l"/>
                      <a:r>
                        <a:rPr lang="en-US" sz="1600" b="1" kern="1200" dirty="0">
                          <a:solidFill>
                            <a:schemeClr val="dk1"/>
                          </a:solidFill>
                        </a:rPr>
                        <a:t>Links Ratio</a:t>
                      </a:r>
                      <a:endParaRPr lang="en-IN" sz="1600" b="1" kern="1200" dirty="0">
                        <a:solidFill>
                          <a:schemeClr val="dk1"/>
                        </a:solidFill>
                        <a:latin typeface="+mn-lt"/>
                        <a:ea typeface="+mn-ea"/>
                        <a:cs typeface="+mn-cs"/>
                      </a:endParaRPr>
                    </a:p>
                  </a:txBody>
                  <a:tcPr/>
                </a:tc>
                <a:tc>
                  <a:txBody>
                    <a:bodyPr/>
                    <a:lstStyle/>
                    <a:p>
                      <a:pPr algn="ctr"/>
                      <a:endParaRPr lang="en-IN" sz="1800" dirty="0"/>
                    </a:p>
                  </a:txBody>
                  <a:tcPr/>
                </a:tc>
                <a:tc>
                  <a:txBody>
                    <a:bodyPr/>
                    <a:lstStyle/>
                    <a:p>
                      <a:pPr algn="l"/>
                      <a:r>
                        <a:rPr lang="en-US" sz="1400" b="1" kern="1200" dirty="0">
                          <a:solidFill>
                            <a:schemeClr val="dk1"/>
                          </a:solidFill>
                        </a:rPr>
                        <a:t>Homepage has a correct number of internal and external links. 37 internal and 12 external links.</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757643603"/>
                  </a:ext>
                </a:extLst>
              </a:tr>
              <a:tr h="476184">
                <a:tc>
                  <a:txBody>
                    <a:bodyPr/>
                    <a:lstStyle/>
                    <a:p>
                      <a:pPr algn="l"/>
                      <a:r>
                        <a:rPr lang="en-US" sz="1600" b="1" kern="1200" dirty="0">
                          <a:solidFill>
                            <a:schemeClr val="dk1"/>
                          </a:solidFill>
                        </a:rPr>
                        <a:t>SEO Title</a:t>
                      </a:r>
                      <a:endParaRPr lang="en-IN" sz="1600" b="1" kern="1200" dirty="0">
                        <a:solidFill>
                          <a:schemeClr val="dk1"/>
                        </a:solidFill>
                        <a:latin typeface="+mn-lt"/>
                        <a:ea typeface="+mn-ea"/>
                        <a:cs typeface="+mn-cs"/>
                      </a:endParaRPr>
                    </a:p>
                  </a:txBody>
                  <a:tcPr/>
                </a:tc>
                <a:tc>
                  <a:txBody>
                    <a:bodyPr/>
                    <a:lstStyle/>
                    <a:p>
                      <a:pPr algn="ctr"/>
                      <a:endParaRPr lang="en-IN" sz="1800" dirty="0"/>
                    </a:p>
                  </a:txBody>
                  <a:tcPr/>
                </a:tc>
                <a:tc>
                  <a:txBody>
                    <a:bodyPr/>
                    <a:lstStyle/>
                    <a:p>
                      <a:pPr algn="l"/>
                      <a:r>
                        <a:rPr lang="en-US" sz="1400" b="1" kern="1200" dirty="0">
                          <a:solidFill>
                            <a:schemeClr val="dk1"/>
                          </a:solidFill>
                        </a:rPr>
                        <a:t>The title of the homepage has 61 characters which is good.</a:t>
                      </a:r>
                      <a:br>
                        <a:rPr lang="en-US" sz="1400" b="1" kern="1200" dirty="0">
                          <a:solidFill>
                            <a:schemeClr val="dk1"/>
                          </a:solidFill>
                        </a:rPr>
                      </a:br>
                      <a:r>
                        <a:rPr lang="en-US" sz="1400" b="1" kern="1200" dirty="0">
                          <a:solidFill>
                            <a:schemeClr val="dk1"/>
                          </a:solidFill>
                        </a:rPr>
                        <a:t>Just Billing – Best Android, Windows, iOS POS Billing Software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724283753"/>
                  </a:ext>
                </a:extLst>
              </a:tr>
              <a:tr h="336130">
                <a:tc>
                  <a:txBody>
                    <a:bodyPr/>
                    <a:lstStyle/>
                    <a:p>
                      <a:pPr algn="l"/>
                      <a:r>
                        <a:rPr lang="en-US" sz="1600" b="1" kern="1200" dirty="0">
                          <a:solidFill>
                            <a:schemeClr val="dk1"/>
                          </a:solidFill>
                          <a:latin typeface="+mn-lt"/>
                          <a:ea typeface="+mn-ea"/>
                          <a:cs typeface="+mn-cs"/>
                        </a:rPr>
                        <a:t>Create a responsive site</a:t>
                      </a:r>
                      <a:endParaRPr lang="en-IN" sz="1600" b="1" kern="1200" dirty="0">
                        <a:solidFill>
                          <a:schemeClr val="dk1"/>
                        </a:solidFill>
                        <a:latin typeface="+mn-lt"/>
                        <a:ea typeface="+mn-ea"/>
                        <a:cs typeface="+mn-cs"/>
                      </a:endParaRPr>
                    </a:p>
                  </a:txBody>
                  <a:tcP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Your CSS code contains media queries.</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4215237173"/>
                  </a:ext>
                </a:extLst>
              </a:tr>
              <a:tr h="428959">
                <a:tc>
                  <a:txBody>
                    <a:bodyPr/>
                    <a:lstStyle/>
                    <a:p>
                      <a:pPr algn="l"/>
                      <a:r>
                        <a:rPr lang="en-US" sz="1600" b="1" kern="1200" dirty="0">
                          <a:solidFill>
                            <a:schemeClr val="dk1"/>
                          </a:solidFill>
                          <a:latin typeface="+mn-lt"/>
                          <a:ea typeface="+mn-ea"/>
                          <a:cs typeface="+mn-cs"/>
                        </a:rPr>
                        <a:t>Homepage is Reachable</a:t>
                      </a:r>
                      <a:endParaRPr lang="en-IN" sz="1600" b="1" kern="1200" dirty="0">
                        <a:solidFill>
                          <a:schemeClr val="dk1"/>
                        </a:solidFill>
                        <a:latin typeface="+mn-lt"/>
                        <a:ea typeface="+mn-ea"/>
                        <a:cs typeface="+mn-cs"/>
                      </a:endParaRPr>
                    </a:p>
                  </a:txBody>
                  <a:tcP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Your homepage is reachable.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1420500651"/>
                  </a:ext>
                </a:extLst>
              </a:tr>
            </a:tbl>
          </a:graphicData>
        </a:graphic>
      </p:graphicFrame>
      <p:pic>
        <p:nvPicPr>
          <p:cNvPr id="19" name="Graphic 18" descr="Checkmark with solid fill">
            <a:extLst>
              <a:ext uri="{FF2B5EF4-FFF2-40B4-BE49-F238E27FC236}">
                <a16:creationId xmlns:a16="http://schemas.microsoft.com/office/drawing/2014/main" id="{91F09A3B-0C2C-E90E-67C2-02CBF4BC9E1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58496" y="2824367"/>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 name="Graphic 19" descr="Close with solid fill">
            <a:extLst>
              <a:ext uri="{FF2B5EF4-FFF2-40B4-BE49-F238E27FC236}">
                <a16:creationId xmlns:a16="http://schemas.microsoft.com/office/drawing/2014/main" id="{EA3F131D-6935-5DA9-A0D8-6CCD904C693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11641" y="2148006"/>
            <a:ext cx="457200" cy="457200"/>
          </a:xfrm>
          <a:prstGeom prst="rect">
            <a:avLst/>
          </a:prstGeom>
        </p:spPr>
      </p:pic>
      <p:pic>
        <p:nvPicPr>
          <p:cNvPr id="21" name="Picture 2" descr="4,000+ Free Exclamation Mark &amp; Attention Images - Pixabay">
            <a:extLst>
              <a:ext uri="{FF2B5EF4-FFF2-40B4-BE49-F238E27FC236}">
                <a16:creationId xmlns:a16="http://schemas.microsoft.com/office/drawing/2014/main" id="{E15C7720-6EB6-6E24-7DB1-FA91AF65FCC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54330" y="1595267"/>
            <a:ext cx="371822" cy="342715"/>
          </a:xfrm>
          <a:prstGeom prst="rect">
            <a:avLst/>
          </a:prstGeom>
          <a:noFill/>
          <a:extLst>
            <a:ext uri="{909E8E84-426E-40DD-AFC4-6F175D3DCCD1}">
              <a14:hiddenFill xmlns:a14="http://schemas.microsoft.com/office/drawing/2010/main">
                <a:solidFill>
                  <a:srgbClr val="FFFFFF"/>
                </a:solidFill>
              </a14:hiddenFill>
            </a:ext>
          </a:extLst>
        </p:spPr>
      </p:pic>
      <p:pic>
        <p:nvPicPr>
          <p:cNvPr id="22" name="Graphic 21" descr="Checkmark with solid fill">
            <a:extLst>
              <a:ext uri="{FF2B5EF4-FFF2-40B4-BE49-F238E27FC236}">
                <a16:creationId xmlns:a16="http://schemas.microsoft.com/office/drawing/2014/main" id="{86B1150F-514A-43FC-8C07-DBEEEB83510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51672" y="3315417"/>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3" name="Graphic 22" descr="Checkmark with solid fill">
            <a:extLst>
              <a:ext uri="{FF2B5EF4-FFF2-40B4-BE49-F238E27FC236}">
                <a16:creationId xmlns:a16="http://schemas.microsoft.com/office/drawing/2014/main" id="{42ED8F44-4DAD-406E-2597-299EF8CC958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60448" y="3720489"/>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4" name="Graphic 23" descr="Checkmark with solid fill">
            <a:extLst>
              <a:ext uri="{FF2B5EF4-FFF2-40B4-BE49-F238E27FC236}">
                <a16:creationId xmlns:a16="http://schemas.microsoft.com/office/drawing/2014/main" id="{EE703EF2-1C97-0AF0-A843-E30565D3E8D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51672" y="4252795"/>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5" name="Graphic 24" descr="Checkmark with solid fill">
            <a:extLst>
              <a:ext uri="{FF2B5EF4-FFF2-40B4-BE49-F238E27FC236}">
                <a16:creationId xmlns:a16="http://schemas.microsoft.com/office/drawing/2014/main" id="{9CBFF0E0-0605-AC02-70D9-F7337004DD0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51672" y="4835772"/>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6" name="Graphic 25" descr="Checkmark with solid fill">
            <a:extLst>
              <a:ext uri="{FF2B5EF4-FFF2-40B4-BE49-F238E27FC236}">
                <a16:creationId xmlns:a16="http://schemas.microsoft.com/office/drawing/2014/main" id="{F982664B-BBEA-9038-0800-42B17B456A9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53624" y="5328234"/>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7" name="Graphic 26" descr="Checkmark with solid fill">
            <a:extLst>
              <a:ext uri="{FF2B5EF4-FFF2-40B4-BE49-F238E27FC236}">
                <a16:creationId xmlns:a16="http://schemas.microsoft.com/office/drawing/2014/main" id="{EB39A1EB-5E7D-99E8-9252-476DA16E653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55576" y="5782820"/>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8" name="Graphic 27" descr="Checkmark with solid fill">
            <a:extLst>
              <a:ext uri="{FF2B5EF4-FFF2-40B4-BE49-F238E27FC236}">
                <a16:creationId xmlns:a16="http://schemas.microsoft.com/office/drawing/2014/main" id="{E46A46CF-05C2-6C58-1192-605CC9AEA0D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58496" y="6194322"/>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1973383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6143590" y="-207555"/>
            <a:ext cx="10880618"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9" name="TextBox 8">
            <a:extLst>
              <a:ext uri="{FF2B5EF4-FFF2-40B4-BE49-F238E27FC236}">
                <a16:creationId xmlns:a16="http://schemas.microsoft.com/office/drawing/2014/main" id="{229AA8B7-C299-FA59-376D-A52B358DD725}"/>
              </a:ext>
            </a:extLst>
          </p:cNvPr>
          <p:cNvSpPr txBox="1"/>
          <p:nvPr/>
        </p:nvSpPr>
        <p:spPr>
          <a:xfrm>
            <a:off x="545187" y="-54011"/>
            <a:ext cx="6113595" cy="1025024"/>
          </a:xfrm>
          <a:prstGeom prst="rect">
            <a:avLst/>
          </a:prstGeom>
        </p:spPr>
        <p:txBody>
          <a:bodyPr wrap="square" lIns="0" tIns="0" rIns="0" bIns="0" rtlCol="0" anchor="t">
            <a:spAutoFit/>
          </a:bodyPr>
          <a:lstStyle/>
          <a:p>
            <a:pPr defTabSz="609630">
              <a:lnSpc>
                <a:spcPts val="9240"/>
              </a:lnSpc>
            </a:pPr>
            <a:r>
              <a:rPr lang="en-IN" sz="4400" b="1" spc="-150" dirty="0">
                <a:solidFill>
                  <a:srgbClr val="FFFFFF"/>
                </a:solidFill>
                <a:latin typeface="Anantason Semi-Bold"/>
                <a:cs typeface="Anantason Semi-Bold"/>
              </a:rPr>
              <a:t>Advances SEO Analysis</a:t>
            </a:r>
          </a:p>
        </p:txBody>
      </p:sp>
      <p:graphicFrame>
        <p:nvGraphicFramePr>
          <p:cNvPr id="10" name="Table 5">
            <a:extLst>
              <a:ext uri="{FF2B5EF4-FFF2-40B4-BE49-F238E27FC236}">
                <a16:creationId xmlns:a16="http://schemas.microsoft.com/office/drawing/2014/main" id="{2A571789-BE78-5665-E1FD-F86C61BA708D}"/>
              </a:ext>
            </a:extLst>
          </p:cNvPr>
          <p:cNvGraphicFramePr>
            <a:graphicFrameLocks noGrp="1"/>
          </p:cNvGraphicFramePr>
          <p:nvPr>
            <p:extLst>
              <p:ext uri="{D42A27DB-BD31-4B8C-83A1-F6EECF244321}">
                <p14:modId xmlns:p14="http://schemas.microsoft.com/office/powerpoint/2010/main" val="1328034412"/>
              </p:ext>
            </p:extLst>
          </p:nvPr>
        </p:nvGraphicFramePr>
        <p:xfrm>
          <a:off x="994923" y="1116723"/>
          <a:ext cx="10172989" cy="5470307"/>
        </p:xfrm>
        <a:graphic>
          <a:graphicData uri="http://schemas.openxmlformats.org/drawingml/2006/table">
            <a:tbl>
              <a:tblPr firstRow="1" bandRow="1">
                <a:tableStyleId>{073A0DAA-6AF3-43AB-8588-CEC1D06C72B9}</a:tableStyleId>
              </a:tblPr>
              <a:tblGrid>
                <a:gridCol w="2802214">
                  <a:extLst>
                    <a:ext uri="{9D8B030D-6E8A-4147-A177-3AD203B41FA5}">
                      <a16:colId xmlns:a16="http://schemas.microsoft.com/office/drawing/2014/main" val="3537439149"/>
                    </a:ext>
                  </a:extLst>
                </a:gridCol>
                <a:gridCol w="929769">
                  <a:extLst>
                    <a:ext uri="{9D8B030D-6E8A-4147-A177-3AD203B41FA5}">
                      <a16:colId xmlns:a16="http://schemas.microsoft.com/office/drawing/2014/main" val="1196916023"/>
                    </a:ext>
                  </a:extLst>
                </a:gridCol>
                <a:gridCol w="6441006">
                  <a:extLst>
                    <a:ext uri="{9D8B030D-6E8A-4147-A177-3AD203B41FA5}">
                      <a16:colId xmlns:a16="http://schemas.microsoft.com/office/drawing/2014/main" val="45539890"/>
                    </a:ext>
                  </a:extLst>
                </a:gridCol>
              </a:tblGrid>
              <a:tr h="488334">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949704">
                <a:tc>
                  <a:txBody>
                    <a:bodyPr/>
                    <a:lstStyle/>
                    <a:p>
                      <a:pPr algn="l"/>
                      <a:r>
                        <a:rPr lang="en-US" sz="1600" b="1" dirty="0"/>
                        <a:t>Search Preview</a:t>
                      </a:r>
                      <a:endParaRPr lang="en-IN" sz="1600" b="1" dirty="0"/>
                    </a:p>
                  </a:txBody>
                  <a:tcPr anchor="ctr"/>
                </a:tc>
                <a:tc>
                  <a:txBody>
                    <a:bodyPr/>
                    <a:lstStyle/>
                    <a:p>
                      <a:pPr algn="ctr"/>
                      <a:endParaRPr lang="en-IN" sz="1600" b="1" dirty="0"/>
                    </a:p>
                  </a:txBody>
                  <a:tcPr/>
                </a:tc>
                <a:tc>
                  <a:txBody>
                    <a:bodyPr/>
                    <a:lstStyle/>
                    <a:p>
                      <a:pPr algn="l"/>
                      <a:endParaRPr lang="en-IN" sz="1400" b="1" dirty="0"/>
                    </a:p>
                  </a:txBody>
                  <a:tcPr/>
                </a:tc>
                <a:extLst>
                  <a:ext uri="{0D108BD9-81ED-4DB2-BD59-A6C34878D82A}">
                    <a16:rowId xmlns:a16="http://schemas.microsoft.com/office/drawing/2014/main" val="3138227522"/>
                  </a:ext>
                </a:extLst>
              </a:tr>
              <a:tr h="4032269">
                <a:tc>
                  <a:txBody>
                    <a:bodyPr/>
                    <a:lstStyle/>
                    <a:p>
                      <a:pPr algn="l"/>
                      <a:r>
                        <a:rPr lang="en-US" sz="1600" b="1" kern="1200" dirty="0">
                          <a:solidFill>
                            <a:schemeClr val="dk1"/>
                          </a:solidFill>
                        </a:rPr>
                        <a:t>Mobile Snapshot</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9744070"/>
                  </a:ext>
                </a:extLst>
              </a:tr>
            </a:tbl>
          </a:graphicData>
        </a:graphic>
      </p:graphicFrame>
      <p:pic>
        <p:nvPicPr>
          <p:cNvPr id="11" name="Picture 10">
            <a:extLst>
              <a:ext uri="{FF2B5EF4-FFF2-40B4-BE49-F238E27FC236}">
                <a16:creationId xmlns:a16="http://schemas.microsoft.com/office/drawing/2014/main" id="{F6599F21-F880-0112-5C0C-34D9662B4947}"/>
              </a:ext>
            </a:extLst>
          </p:cNvPr>
          <p:cNvPicPr>
            <a:picLocks noChangeAspect="1"/>
          </p:cNvPicPr>
          <p:nvPr/>
        </p:nvPicPr>
        <p:blipFill>
          <a:blip r:embed="rId8"/>
          <a:stretch>
            <a:fillRect/>
          </a:stretch>
        </p:blipFill>
        <p:spPr>
          <a:xfrm>
            <a:off x="5294284" y="1671170"/>
            <a:ext cx="5390965" cy="808228"/>
          </a:xfrm>
          <a:prstGeom prst="rect">
            <a:avLst/>
          </a:prstGeom>
        </p:spPr>
      </p:pic>
      <p:pic>
        <p:nvPicPr>
          <p:cNvPr id="14" name="Picture 13">
            <a:extLst>
              <a:ext uri="{FF2B5EF4-FFF2-40B4-BE49-F238E27FC236}">
                <a16:creationId xmlns:a16="http://schemas.microsoft.com/office/drawing/2014/main" id="{21563ECD-9585-0D66-7889-F794380D3141}"/>
              </a:ext>
            </a:extLst>
          </p:cNvPr>
          <p:cNvPicPr>
            <a:picLocks noChangeAspect="1"/>
          </p:cNvPicPr>
          <p:nvPr/>
        </p:nvPicPr>
        <p:blipFill>
          <a:blip r:embed="rId9"/>
          <a:stretch>
            <a:fillRect/>
          </a:stretch>
        </p:blipFill>
        <p:spPr>
          <a:xfrm>
            <a:off x="6895203" y="2625108"/>
            <a:ext cx="2189126" cy="3904718"/>
          </a:xfrm>
          <a:prstGeom prst="rect">
            <a:avLst/>
          </a:prstGeom>
        </p:spPr>
      </p:pic>
      <p:pic>
        <p:nvPicPr>
          <p:cNvPr id="15" name="Picture 2" descr="4,000+ Free Exclamation Mark &amp; Attention Images - Pixabay">
            <a:extLst>
              <a:ext uri="{FF2B5EF4-FFF2-40B4-BE49-F238E27FC236}">
                <a16:creationId xmlns:a16="http://schemas.microsoft.com/office/drawing/2014/main" id="{AA23B14F-BBEA-B9F6-8722-BB45C97C35A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75037" y="1891204"/>
            <a:ext cx="371822" cy="34271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4,000+ Free Exclamation Mark &amp; Attention Images - Pixabay">
            <a:extLst>
              <a:ext uri="{FF2B5EF4-FFF2-40B4-BE49-F238E27FC236}">
                <a16:creationId xmlns:a16="http://schemas.microsoft.com/office/drawing/2014/main" id="{C663105F-5A56-7B8B-66ED-EE0CF5D13B2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03753" y="4406109"/>
            <a:ext cx="371822" cy="342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10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6143590" y="-207555"/>
            <a:ext cx="10880618"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9" name="TextBox 8">
            <a:extLst>
              <a:ext uri="{FF2B5EF4-FFF2-40B4-BE49-F238E27FC236}">
                <a16:creationId xmlns:a16="http://schemas.microsoft.com/office/drawing/2014/main" id="{229AA8B7-C299-FA59-376D-A52B358DD725}"/>
              </a:ext>
            </a:extLst>
          </p:cNvPr>
          <p:cNvSpPr txBox="1"/>
          <p:nvPr/>
        </p:nvSpPr>
        <p:spPr>
          <a:xfrm>
            <a:off x="545187" y="-54011"/>
            <a:ext cx="6113595" cy="1013419"/>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Advances SEO Analysis</a:t>
            </a:r>
          </a:p>
        </p:txBody>
      </p:sp>
      <p:graphicFrame>
        <p:nvGraphicFramePr>
          <p:cNvPr id="12" name="Table 5">
            <a:extLst>
              <a:ext uri="{FF2B5EF4-FFF2-40B4-BE49-F238E27FC236}">
                <a16:creationId xmlns:a16="http://schemas.microsoft.com/office/drawing/2014/main" id="{C6244AB0-706E-D611-E044-262B810942B9}"/>
              </a:ext>
            </a:extLst>
          </p:cNvPr>
          <p:cNvGraphicFramePr>
            <a:graphicFrameLocks noGrp="1"/>
          </p:cNvGraphicFramePr>
          <p:nvPr>
            <p:extLst>
              <p:ext uri="{D42A27DB-BD31-4B8C-83A1-F6EECF244321}">
                <p14:modId xmlns:p14="http://schemas.microsoft.com/office/powerpoint/2010/main" val="2852880779"/>
              </p:ext>
            </p:extLst>
          </p:nvPr>
        </p:nvGraphicFramePr>
        <p:xfrm>
          <a:off x="785743" y="1142781"/>
          <a:ext cx="10620513" cy="5119599"/>
        </p:xfrm>
        <a:graphic>
          <a:graphicData uri="http://schemas.openxmlformats.org/drawingml/2006/table">
            <a:tbl>
              <a:tblPr firstRow="1" bandRow="1">
                <a:tableStyleId>{073A0DAA-6AF3-43AB-8588-CEC1D06C72B9}</a:tableStyleId>
              </a:tblPr>
              <a:tblGrid>
                <a:gridCol w="2925487">
                  <a:extLst>
                    <a:ext uri="{9D8B030D-6E8A-4147-A177-3AD203B41FA5}">
                      <a16:colId xmlns:a16="http://schemas.microsoft.com/office/drawing/2014/main" val="3537439149"/>
                    </a:ext>
                  </a:extLst>
                </a:gridCol>
                <a:gridCol w="970671">
                  <a:extLst>
                    <a:ext uri="{9D8B030D-6E8A-4147-A177-3AD203B41FA5}">
                      <a16:colId xmlns:a16="http://schemas.microsoft.com/office/drawing/2014/main" val="1196916023"/>
                    </a:ext>
                  </a:extLst>
                </a:gridCol>
                <a:gridCol w="6724355">
                  <a:extLst>
                    <a:ext uri="{9D8B030D-6E8A-4147-A177-3AD203B41FA5}">
                      <a16:colId xmlns:a16="http://schemas.microsoft.com/office/drawing/2014/main" val="45539890"/>
                    </a:ext>
                  </a:extLst>
                </a:gridCol>
              </a:tblGrid>
              <a:tr h="477979">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649679">
                <a:tc>
                  <a:txBody>
                    <a:bodyPr/>
                    <a:lstStyle/>
                    <a:p>
                      <a:pPr marL="0" algn="l" defTabSz="609630" rtl="0" eaLnBrk="1" latinLnBrk="0" hangingPunct="1"/>
                      <a:r>
                        <a:rPr lang="en-US" sz="1600" b="1" kern="1200" dirty="0">
                          <a:solidFill>
                            <a:schemeClr val="dk1"/>
                          </a:solidFill>
                        </a:rPr>
                        <a:t>Canonical Tag</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Your homepage is using the canonical link tag.</a:t>
                      </a:r>
                    </a:p>
                    <a:p>
                      <a:pPr marL="0" algn="l" defTabSz="609630" rtl="0" eaLnBrk="1" latinLnBrk="0" hangingPunct="1"/>
                      <a:r>
                        <a:rPr lang="en-IN" sz="1600" b="1" kern="1200" dirty="0">
                          <a:solidFill>
                            <a:schemeClr val="dk1"/>
                          </a:solidFill>
                          <a:latin typeface="+mn-lt"/>
                          <a:ea typeface="+mn-ea"/>
                          <a:cs typeface="+mn-cs"/>
                          <a:hlinkClick r:id="rId8"/>
                        </a:rPr>
                        <a:t>https://justbilling.in/</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1385470541"/>
                  </a:ext>
                </a:extLst>
              </a:tr>
              <a:tr h="614191">
                <a:tc>
                  <a:txBody>
                    <a:bodyPr/>
                    <a:lstStyle/>
                    <a:p>
                      <a:pPr marL="0" algn="l" defTabSz="609630" rtl="0" eaLnBrk="1" latinLnBrk="0" hangingPunct="1"/>
                      <a:r>
                        <a:rPr lang="en-US" sz="1600" b="1" kern="1200" dirty="0">
                          <a:solidFill>
                            <a:schemeClr val="dk1"/>
                          </a:solidFill>
                        </a:rPr>
                        <a:t>Noindex Meta</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rPr>
                        <a:t>Homepage contains index meta tag or header.</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4133441620"/>
                  </a:ext>
                </a:extLst>
              </a:tr>
              <a:tr h="669396">
                <a:tc>
                  <a:txBody>
                    <a:bodyPr/>
                    <a:lstStyle/>
                    <a:p>
                      <a:pPr marL="0" algn="l" defTabSz="609630" rtl="0" eaLnBrk="1" latinLnBrk="0" hangingPunct="1"/>
                      <a:r>
                        <a:rPr lang="en-IN" sz="1600" b="1" kern="1200" dirty="0">
                          <a:solidFill>
                            <a:schemeClr val="dk1"/>
                          </a:solidFill>
                        </a:rPr>
                        <a:t>WWW Canonicalization</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rPr>
                        <a:t>Both www and non-www versions of your URL are redirected to the same site.</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2423413953"/>
                  </a:ext>
                </a:extLst>
              </a:tr>
              <a:tr h="614191">
                <a:tc>
                  <a:txBody>
                    <a:bodyPr/>
                    <a:lstStyle/>
                    <a:p>
                      <a:pPr marL="0" algn="l" defTabSz="609630" rtl="0" eaLnBrk="1" latinLnBrk="0" hangingPunct="1"/>
                      <a:r>
                        <a:rPr lang="en-IN" sz="1600" b="1" kern="1200" dirty="0">
                          <a:solidFill>
                            <a:schemeClr val="dk1"/>
                          </a:solidFill>
                        </a:rPr>
                        <a:t>OpenGraph Meta</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Opengraph meta tags have been found.</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3674212919"/>
                  </a:ext>
                </a:extLst>
              </a:tr>
              <a:tr h="649679">
                <a:tc>
                  <a:txBody>
                    <a:bodyPr/>
                    <a:lstStyle/>
                    <a:p>
                      <a:pPr marL="0" algn="l" defTabSz="609630" rtl="0" eaLnBrk="1" latinLnBrk="0" hangingPunct="1"/>
                      <a:r>
                        <a:rPr lang="en-IN" sz="1600" b="1" kern="1200" dirty="0">
                          <a:solidFill>
                            <a:schemeClr val="dk1"/>
                          </a:solidFill>
                        </a:rPr>
                        <a:t>Robots.txt</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Your site has a robots.txt file which includes one or more Disallow: directives. Make sure that you only block parts you don't want to be indexed.</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757643603"/>
                  </a:ext>
                </a:extLst>
              </a:tr>
              <a:tr h="387544">
                <a:tc>
                  <a:txBody>
                    <a:bodyPr/>
                    <a:lstStyle/>
                    <a:p>
                      <a:pPr marL="0" algn="l" defTabSz="609630" rtl="0" eaLnBrk="1" latinLnBrk="0" hangingPunct="1"/>
                      <a:r>
                        <a:rPr lang="en-IN" sz="1600" b="1" kern="1200" dirty="0">
                          <a:solidFill>
                            <a:schemeClr val="dk1"/>
                          </a:solidFill>
                        </a:rPr>
                        <a:t>Schema Meta Data</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Schema.org data has been found on your homepage.</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2724283753"/>
                  </a:ext>
                </a:extLst>
              </a:tr>
              <a:tr h="669396">
                <a:tc>
                  <a:txBody>
                    <a:bodyPr/>
                    <a:lstStyle/>
                    <a:p>
                      <a:pPr marL="0" algn="l" defTabSz="609630" rtl="0" eaLnBrk="1" latinLnBrk="0" hangingPunct="1"/>
                      <a:r>
                        <a:rPr lang="en-IN" sz="1600" b="1" kern="1200" dirty="0">
                          <a:solidFill>
                            <a:schemeClr val="dk1"/>
                          </a:solidFill>
                        </a:rPr>
                        <a:t>Keep your content fresh</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Your content is fresh. Last updated on 2025-03-13 (7 days ago) via XML Sitemap.</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2126718368"/>
                  </a:ext>
                </a:extLst>
              </a:tr>
              <a:tr h="387544">
                <a:tc>
                  <a:txBody>
                    <a:bodyPr/>
                    <a:lstStyle/>
                    <a:p>
                      <a:pPr marL="0" algn="l" defTabSz="609630" rtl="0" eaLnBrk="1" latinLnBrk="0" hangingPunct="1"/>
                      <a:r>
                        <a:rPr lang="en-IN" sz="1600" b="1" kern="1200" dirty="0">
                          <a:solidFill>
                            <a:schemeClr val="dk1"/>
                          </a:solidFill>
                        </a:rPr>
                        <a:t>Sitemaps</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Your site has one or more sitemaps.</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3076339758"/>
                  </a:ext>
                </a:extLst>
              </a:tr>
            </a:tbl>
          </a:graphicData>
        </a:graphic>
      </p:graphicFrame>
      <p:pic>
        <p:nvPicPr>
          <p:cNvPr id="13" name="Graphic 12" descr="Checkmark with solid fill">
            <a:extLst>
              <a:ext uri="{FF2B5EF4-FFF2-40B4-BE49-F238E27FC236}">
                <a16:creationId xmlns:a16="http://schemas.microsoft.com/office/drawing/2014/main" id="{43189458-0360-C31A-A320-12D21B5ECC9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50391" y="1966904"/>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5" name="Graphic 14" descr="Checkmark with solid fill">
            <a:extLst>
              <a:ext uri="{FF2B5EF4-FFF2-40B4-BE49-F238E27FC236}">
                <a16:creationId xmlns:a16="http://schemas.microsoft.com/office/drawing/2014/main" id="{F84780BC-296D-DF53-FB8E-6653FFDABFA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50391" y="2593511"/>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6" name="Graphic 15" descr="Checkmark with solid fill">
            <a:extLst>
              <a:ext uri="{FF2B5EF4-FFF2-40B4-BE49-F238E27FC236}">
                <a16:creationId xmlns:a16="http://schemas.microsoft.com/office/drawing/2014/main" id="{A525582C-4932-0D70-AA94-DDB715E1E1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50391" y="3234008"/>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7" name="Graphic 16" descr="Checkmark with solid fill">
            <a:extLst>
              <a:ext uri="{FF2B5EF4-FFF2-40B4-BE49-F238E27FC236}">
                <a16:creationId xmlns:a16="http://schemas.microsoft.com/office/drawing/2014/main" id="{BAB48562-1C58-DFA7-7723-A0771296FDD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50391" y="3892668"/>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8" name="Graphic 17" descr="Checkmark with solid fill">
            <a:extLst>
              <a:ext uri="{FF2B5EF4-FFF2-40B4-BE49-F238E27FC236}">
                <a16:creationId xmlns:a16="http://schemas.microsoft.com/office/drawing/2014/main" id="{1CA62716-C5F7-CFE1-70E8-19AD10CE3D8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50391" y="4507743"/>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9" name="Graphic 18" descr="Checkmark with solid fill">
            <a:extLst>
              <a:ext uri="{FF2B5EF4-FFF2-40B4-BE49-F238E27FC236}">
                <a16:creationId xmlns:a16="http://schemas.microsoft.com/office/drawing/2014/main" id="{073E5B1D-49FC-37FC-1D07-18AEEBADA0B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50391" y="4990678"/>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 name="Graphic 19" descr="Checkmark with solid fill">
            <a:extLst>
              <a:ext uri="{FF2B5EF4-FFF2-40B4-BE49-F238E27FC236}">
                <a16:creationId xmlns:a16="http://schemas.microsoft.com/office/drawing/2014/main" id="{064E2C4B-5F8E-5AFB-EC70-0E5FDC29C0A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50391" y="5517703"/>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 name="Graphic 20" descr="Checkmark with solid fill">
            <a:extLst>
              <a:ext uri="{FF2B5EF4-FFF2-40B4-BE49-F238E27FC236}">
                <a16:creationId xmlns:a16="http://schemas.microsoft.com/office/drawing/2014/main" id="{ED63A520-9E2B-FF13-8F6C-43F1A25A63A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50391" y="6072898"/>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3042488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95279" y="-2860563"/>
            <a:ext cx="13187279" cy="12579127"/>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6143590" y="-207555"/>
            <a:ext cx="10880618" cy="9592708"/>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9" name="TextBox 8">
            <a:extLst>
              <a:ext uri="{FF2B5EF4-FFF2-40B4-BE49-F238E27FC236}">
                <a16:creationId xmlns:a16="http://schemas.microsoft.com/office/drawing/2014/main" id="{229AA8B7-C299-FA59-376D-A52B358DD725}"/>
              </a:ext>
            </a:extLst>
          </p:cNvPr>
          <p:cNvSpPr txBox="1"/>
          <p:nvPr/>
        </p:nvSpPr>
        <p:spPr>
          <a:xfrm>
            <a:off x="545187" y="-54011"/>
            <a:ext cx="6005738" cy="1025024"/>
          </a:xfrm>
          <a:prstGeom prst="rect">
            <a:avLst/>
          </a:prstGeom>
        </p:spPr>
        <p:txBody>
          <a:bodyPr wrap="square" lIns="0" tIns="0" rIns="0" bIns="0" rtlCol="0" anchor="t">
            <a:spAutoFit/>
          </a:bodyPr>
          <a:lstStyle/>
          <a:p>
            <a:pPr marL="0" marR="0" lvl="0" indent="0" algn="l" defTabSz="609630" rtl="0" eaLnBrk="1" fontAlgn="auto" latinLnBrk="0" hangingPunct="1">
              <a:lnSpc>
                <a:spcPts val="9240"/>
              </a:lnSpc>
              <a:spcBef>
                <a:spcPts val="0"/>
              </a:spcBef>
              <a:spcAft>
                <a:spcPts val="0"/>
              </a:spcAft>
              <a:buClrTx/>
              <a:buSzTx/>
              <a:buFontTx/>
              <a:buNone/>
              <a:tabLst/>
              <a:defRPr/>
            </a:pPr>
            <a:r>
              <a:rPr kumimoji="0" lang="en-IN" sz="4400" b="1" i="0" u="none" strike="noStrike" kern="1200" cap="none" spc="-150" normalizeH="0" baseline="0" noProof="0" dirty="0">
                <a:ln>
                  <a:noFill/>
                </a:ln>
                <a:solidFill>
                  <a:srgbClr val="FFFFFF"/>
                </a:solidFill>
                <a:effectLst/>
                <a:uLnTx/>
                <a:uFillTx/>
                <a:latin typeface="Anantason Semi-Bold"/>
                <a:ea typeface="+mn-ea"/>
                <a:cs typeface="Anantason Semi-Bold"/>
              </a:rPr>
              <a:t>Performance &amp; Security</a:t>
            </a:r>
          </a:p>
        </p:txBody>
      </p:sp>
      <p:graphicFrame>
        <p:nvGraphicFramePr>
          <p:cNvPr id="22" name="Table 5">
            <a:extLst>
              <a:ext uri="{FF2B5EF4-FFF2-40B4-BE49-F238E27FC236}">
                <a16:creationId xmlns:a16="http://schemas.microsoft.com/office/drawing/2014/main" id="{9F875AC4-7B84-10D4-1C6B-88317F4A8452}"/>
              </a:ext>
            </a:extLst>
          </p:cNvPr>
          <p:cNvGraphicFramePr>
            <a:graphicFrameLocks noGrp="1"/>
          </p:cNvGraphicFramePr>
          <p:nvPr>
            <p:extLst>
              <p:ext uri="{D42A27DB-BD31-4B8C-83A1-F6EECF244321}">
                <p14:modId xmlns:p14="http://schemas.microsoft.com/office/powerpoint/2010/main" val="1679352103"/>
              </p:ext>
            </p:extLst>
          </p:nvPr>
        </p:nvGraphicFramePr>
        <p:xfrm>
          <a:off x="608152" y="1073452"/>
          <a:ext cx="10975696" cy="2929259"/>
        </p:xfrm>
        <a:graphic>
          <a:graphicData uri="http://schemas.openxmlformats.org/drawingml/2006/table">
            <a:tbl>
              <a:tblPr firstRow="1" bandRow="1">
                <a:tableStyleId>{073A0DAA-6AF3-43AB-8588-CEC1D06C72B9}</a:tableStyleId>
              </a:tblPr>
              <a:tblGrid>
                <a:gridCol w="2148696">
                  <a:extLst>
                    <a:ext uri="{9D8B030D-6E8A-4147-A177-3AD203B41FA5}">
                      <a16:colId xmlns:a16="http://schemas.microsoft.com/office/drawing/2014/main" val="3537439149"/>
                    </a:ext>
                  </a:extLst>
                </a:gridCol>
                <a:gridCol w="996286">
                  <a:extLst>
                    <a:ext uri="{9D8B030D-6E8A-4147-A177-3AD203B41FA5}">
                      <a16:colId xmlns:a16="http://schemas.microsoft.com/office/drawing/2014/main" val="1196916023"/>
                    </a:ext>
                  </a:extLst>
                </a:gridCol>
                <a:gridCol w="7830714">
                  <a:extLst>
                    <a:ext uri="{9D8B030D-6E8A-4147-A177-3AD203B41FA5}">
                      <a16:colId xmlns:a16="http://schemas.microsoft.com/office/drawing/2014/main" val="45539890"/>
                    </a:ext>
                  </a:extLst>
                </a:gridCol>
              </a:tblGrid>
              <a:tr h="377426">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436261">
                <a:tc>
                  <a:txBody>
                    <a:bodyPr/>
                    <a:lstStyle/>
                    <a:p>
                      <a:pPr algn="l"/>
                      <a:r>
                        <a:rPr lang="en-IN" sz="1600" b="1" kern="1200" dirty="0">
                          <a:solidFill>
                            <a:schemeClr val="dk1"/>
                          </a:solidFill>
                        </a:rPr>
                        <a:t>Image Headers Expire</a:t>
                      </a:r>
                      <a:endParaRPr lang="en-IN" sz="1600" b="1" kern="1200" dirty="0">
                        <a:solidFill>
                          <a:schemeClr val="dk1"/>
                        </a:solidFill>
                        <a:latin typeface="+mn-lt"/>
                        <a:ea typeface="+mn-ea"/>
                        <a:cs typeface="+mn-cs"/>
                      </a:endParaRPr>
                    </a:p>
                  </a:txBody>
                  <a:tcPr anchor="ctr"/>
                </a:tc>
                <a:tc>
                  <a:txBody>
                    <a:bodyPr/>
                    <a:lstStyle/>
                    <a:p>
                      <a:pPr algn="ctr"/>
                      <a:endParaRPr lang="en-IN" sz="1600" b="1" dirty="0"/>
                    </a:p>
                  </a:txBody>
                  <a:tcPr/>
                </a:tc>
                <a:tc>
                  <a:txBody>
                    <a:bodyPr/>
                    <a:lstStyle/>
                    <a:p>
                      <a:pPr algn="l"/>
                      <a:r>
                        <a:rPr lang="en-US" sz="1400" b="1" kern="1200" dirty="0">
                          <a:solidFill>
                            <a:schemeClr val="dk1"/>
                          </a:solidFill>
                        </a:rPr>
                        <a:t>No local images found.</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138227522"/>
                  </a:ext>
                </a:extLst>
              </a:tr>
              <a:tr h="351714">
                <a:tc>
                  <a:txBody>
                    <a:bodyPr/>
                    <a:lstStyle/>
                    <a:p>
                      <a:pPr marL="0" algn="l" defTabSz="609630" rtl="0" eaLnBrk="1" latinLnBrk="0" hangingPunct="1"/>
                      <a:r>
                        <a:rPr lang="en-IN" sz="1600" b="1" kern="1200" dirty="0">
                          <a:solidFill>
                            <a:schemeClr val="dk1"/>
                          </a:solidFill>
                        </a:rPr>
                        <a:t>Minify CSS</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400" b="1" kern="1200" dirty="0">
                          <a:solidFill>
                            <a:schemeClr val="dk1"/>
                          </a:solidFill>
                        </a:rPr>
                        <a:t>All CSS files appear to be minified.</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9744070"/>
                  </a:ext>
                </a:extLst>
              </a:tr>
              <a:tr h="436261">
                <a:tc>
                  <a:txBody>
                    <a:bodyPr/>
                    <a:lstStyle/>
                    <a:p>
                      <a:pPr marL="0" algn="l" defTabSz="609630" rtl="0" eaLnBrk="1" latinLnBrk="0" hangingPunct="1"/>
                      <a:r>
                        <a:rPr lang="en-IN" sz="1600" b="1" kern="1200" dirty="0">
                          <a:solidFill>
                            <a:schemeClr val="dk1"/>
                          </a:solidFill>
                        </a:rPr>
                        <a:t>Minify Javascript</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400" b="1" kern="1200" dirty="0">
                          <a:solidFill>
                            <a:schemeClr val="dk1"/>
                          </a:solidFill>
                        </a:rPr>
                        <a:t>All Javascript files appear to be minified.</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1385470541"/>
                  </a:ext>
                </a:extLst>
              </a:tr>
              <a:tr h="436261">
                <a:tc>
                  <a:txBody>
                    <a:bodyPr/>
                    <a:lstStyle/>
                    <a:p>
                      <a:pPr marL="0" algn="l" defTabSz="609630" rtl="0" eaLnBrk="1" latinLnBrk="0" hangingPunct="1"/>
                      <a:r>
                        <a:rPr lang="en-IN" sz="1600" b="1" kern="1200" dirty="0">
                          <a:solidFill>
                            <a:schemeClr val="dk1"/>
                          </a:solidFill>
                        </a:rPr>
                        <a:t>Page Objects</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400" b="1" kern="1200" dirty="0">
                          <a:solidFill>
                            <a:schemeClr val="dk1"/>
                          </a:solidFill>
                        </a:rPr>
                        <a:t>Homepage makes 2 requests. Total – 2, images, 1, javascript – 0, stylesheets – 1.</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4133441620"/>
                  </a:ext>
                </a:extLst>
              </a:tr>
              <a:tr h="436261">
                <a:tc>
                  <a:txBody>
                    <a:bodyPr/>
                    <a:lstStyle/>
                    <a:p>
                      <a:pPr marL="0" algn="l" defTabSz="609630" rtl="0" eaLnBrk="1" latinLnBrk="0" hangingPunct="1"/>
                      <a:r>
                        <a:rPr lang="en-IN" sz="1600" b="1" kern="1200" dirty="0">
                          <a:solidFill>
                            <a:schemeClr val="dk1"/>
                          </a:solidFill>
                        </a:rPr>
                        <a:t>Page Size</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400" b="1" kern="1200" dirty="0">
                          <a:solidFill>
                            <a:schemeClr val="dk1"/>
                          </a:solidFill>
                          <a:latin typeface="+mn-lt"/>
                          <a:ea typeface="+mn-ea"/>
                          <a:cs typeface="+mn-cs"/>
                        </a:rPr>
                        <a:t>The size of the HTML document is 85 Kb, over the average of 33 Kb and our recommendation of 50 Kb.</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423413953"/>
                  </a:ext>
                </a:extLst>
              </a:tr>
              <a:tr h="436261">
                <a:tc>
                  <a:txBody>
                    <a:bodyPr/>
                    <a:lstStyle/>
                    <a:p>
                      <a:pPr marL="0" algn="l" defTabSz="609630" rtl="0" eaLnBrk="1" latinLnBrk="0" hangingPunct="1"/>
                      <a:r>
                        <a:rPr lang="en-IN" sz="1600" b="1" kern="1200" dirty="0">
                          <a:solidFill>
                            <a:schemeClr val="dk1"/>
                          </a:solidFill>
                        </a:rPr>
                        <a:t>Response Time</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400" b="1" kern="1200" dirty="0">
                          <a:solidFill>
                            <a:schemeClr val="dk1"/>
                          </a:solidFill>
                        </a:rPr>
                        <a:t>Response time is under 0.2 seconds which is great.</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74212919"/>
                  </a:ext>
                </a:extLst>
              </a:tr>
            </a:tbl>
          </a:graphicData>
        </a:graphic>
      </p:graphicFrame>
      <p:graphicFrame>
        <p:nvGraphicFramePr>
          <p:cNvPr id="23" name="Table 5">
            <a:extLst>
              <a:ext uri="{FF2B5EF4-FFF2-40B4-BE49-F238E27FC236}">
                <a16:creationId xmlns:a16="http://schemas.microsoft.com/office/drawing/2014/main" id="{A34C2A79-CB34-675C-512D-481F2ED69012}"/>
              </a:ext>
            </a:extLst>
          </p:cNvPr>
          <p:cNvGraphicFramePr>
            <a:graphicFrameLocks noGrp="1"/>
          </p:cNvGraphicFramePr>
          <p:nvPr>
            <p:extLst>
              <p:ext uri="{D42A27DB-BD31-4B8C-83A1-F6EECF244321}">
                <p14:modId xmlns:p14="http://schemas.microsoft.com/office/powerpoint/2010/main" val="4049292815"/>
              </p:ext>
            </p:extLst>
          </p:nvPr>
        </p:nvGraphicFramePr>
        <p:xfrm>
          <a:off x="608152" y="4272839"/>
          <a:ext cx="10975695" cy="2280594"/>
        </p:xfrm>
        <a:graphic>
          <a:graphicData uri="http://schemas.openxmlformats.org/drawingml/2006/table">
            <a:tbl>
              <a:tblPr firstRow="1" bandRow="1">
                <a:tableStyleId>{073A0DAA-6AF3-43AB-8588-CEC1D06C72B9}</a:tableStyleId>
              </a:tblPr>
              <a:tblGrid>
                <a:gridCol w="1984923">
                  <a:extLst>
                    <a:ext uri="{9D8B030D-6E8A-4147-A177-3AD203B41FA5}">
                      <a16:colId xmlns:a16="http://schemas.microsoft.com/office/drawing/2014/main" val="3537439149"/>
                    </a:ext>
                  </a:extLst>
                </a:gridCol>
                <a:gridCol w="1173707">
                  <a:extLst>
                    <a:ext uri="{9D8B030D-6E8A-4147-A177-3AD203B41FA5}">
                      <a16:colId xmlns:a16="http://schemas.microsoft.com/office/drawing/2014/main" val="1196916023"/>
                    </a:ext>
                  </a:extLst>
                </a:gridCol>
                <a:gridCol w="7817065">
                  <a:extLst>
                    <a:ext uri="{9D8B030D-6E8A-4147-A177-3AD203B41FA5}">
                      <a16:colId xmlns:a16="http://schemas.microsoft.com/office/drawing/2014/main" val="45539890"/>
                    </a:ext>
                  </a:extLst>
                </a:gridCol>
              </a:tblGrid>
              <a:tr h="346361">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506219">
                <a:tc>
                  <a:txBody>
                    <a:bodyPr/>
                    <a:lstStyle/>
                    <a:p>
                      <a:pPr marL="0" algn="l" defTabSz="609630" rtl="0" eaLnBrk="1" latinLnBrk="0" hangingPunct="1"/>
                      <a:r>
                        <a:rPr lang="en-US" sz="1600" b="1" kern="1200" dirty="0">
                          <a:solidFill>
                            <a:schemeClr val="dk1"/>
                          </a:solidFill>
                        </a:rPr>
                        <a:t>Visible Plugins</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1 plugins from your website are publicly visible.</a:t>
                      </a:r>
                    </a:p>
                    <a:p>
                      <a:pPr marL="0" algn="l" defTabSz="609630" rtl="0" eaLnBrk="1" latinLnBrk="0" hangingPunct="1"/>
                      <a:r>
                        <a:rPr lang="en-US" sz="1600" b="1" u="sng" kern="1200" dirty="0">
                          <a:solidFill>
                            <a:schemeClr val="dk1"/>
                          </a:solidFill>
                          <a:latin typeface="+mn-lt"/>
                          <a:ea typeface="+mn-ea"/>
                          <a:cs typeface="+mn-cs"/>
                        </a:rPr>
                        <a:t>Litespeed Cache</a:t>
                      </a:r>
                      <a:endParaRPr lang="en-IN" sz="1600" b="1" u="sng" kern="1200" dirty="0">
                        <a:solidFill>
                          <a:schemeClr val="dk1"/>
                        </a:solidFill>
                        <a:latin typeface="+mn-lt"/>
                        <a:ea typeface="+mn-ea"/>
                        <a:cs typeface="+mn-cs"/>
                      </a:endParaRPr>
                    </a:p>
                  </a:txBody>
                  <a:tcPr/>
                </a:tc>
                <a:extLst>
                  <a:ext uri="{0D108BD9-81ED-4DB2-BD59-A6C34878D82A}">
                    <a16:rowId xmlns:a16="http://schemas.microsoft.com/office/drawing/2014/main" val="1385470541"/>
                  </a:ext>
                </a:extLst>
              </a:tr>
              <a:tr h="422422">
                <a:tc>
                  <a:txBody>
                    <a:bodyPr/>
                    <a:lstStyle/>
                    <a:p>
                      <a:pPr marL="0" algn="l" defTabSz="609630" rtl="0" eaLnBrk="1" latinLnBrk="0" hangingPunct="1"/>
                      <a:r>
                        <a:rPr lang="en-US" sz="1600" b="1" kern="1200" dirty="0">
                          <a:solidFill>
                            <a:schemeClr val="dk1"/>
                          </a:solidFill>
                        </a:rPr>
                        <a:t>Theme Visibility</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Theme is not publicly visible. No one can tell which theme you are using.</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4133441620"/>
                  </a:ext>
                </a:extLst>
              </a:tr>
              <a:tr h="460390">
                <a:tc>
                  <a:txBody>
                    <a:bodyPr/>
                    <a:lstStyle/>
                    <a:p>
                      <a:pPr marL="0" algn="l" defTabSz="609630" rtl="0" eaLnBrk="1" latinLnBrk="0" hangingPunct="1"/>
                      <a:r>
                        <a:rPr lang="en-IN" sz="1600" b="1" kern="1200" dirty="0">
                          <a:solidFill>
                            <a:schemeClr val="dk1"/>
                          </a:solidFill>
                        </a:rPr>
                        <a:t>Directory Listing</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Directory Listing seems to be disabled on your server.</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2423413953"/>
                  </a:ext>
                </a:extLst>
              </a:tr>
              <a:tr h="422422">
                <a:tc>
                  <a:txBody>
                    <a:bodyPr/>
                    <a:lstStyle/>
                    <a:p>
                      <a:pPr marL="0" algn="l" defTabSz="609630" rtl="0" eaLnBrk="1" latinLnBrk="0" hangingPunct="1"/>
                      <a:r>
                        <a:rPr lang="en-IN" sz="1600" b="1" kern="1200" dirty="0">
                          <a:solidFill>
                            <a:schemeClr val="dk1"/>
                          </a:solidFill>
                        </a:rPr>
                        <a:t>Secure Connection</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Your site is using a secure transfer protocol (https).</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3674212919"/>
                  </a:ext>
                </a:extLst>
              </a:tr>
            </a:tbl>
          </a:graphicData>
        </a:graphic>
      </p:graphicFrame>
      <p:pic>
        <p:nvPicPr>
          <p:cNvPr id="24" name="Graphic 23" descr="Checkmark with solid fill">
            <a:extLst>
              <a:ext uri="{FF2B5EF4-FFF2-40B4-BE49-F238E27FC236}">
                <a16:creationId xmlns:a16="http://schemas.microsoft.com/office/drawing/2014/main" id="{5692B0C8-9B40-E1B9-09D8-36BD4A791F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15772" y="5787447"/>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5" name="Graphic 24" descr="Checkmark with solid fill">
            <a:extLst>
              <a:ext uri="{FF2B5EF4-FFF2-40B4-BE49-F238E27FC236}">
                <a16:creationId xmlns:a16="http://schemas.microsoft.com/office/drawing/2014/main" id="{972521F3-6523-64B2-1449-5929E40D2F9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15772" y="6242618"/>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6" name="Picture 2" descr="4,000+ Free Exclamation Mark &amp; Attention Images - Pixabay">
            <a:extLst>
              <a:ext uri="{FF2B5EF4-FFF2-40B4-BE49-F238E27FC236}">
                <a16:creationId xmlns:a16="http://schemas.microsoft.com/office/drawing/2014/main" id="{D1E5355A-4769-86D0-157A-06FBFFE1424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5772" y="4825038"/>
            <a:ext cx="371822" cy="3427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4,000+ Free Exclamation Mark &amp; Attention Images - Pixabay">
            <a:extLst>
              <a:ext uri="{FF2B5EF4-FFF2-40B4-BE49-F238E27FC236}">
                <a16:creationId xmlns:a16="http://schemas.microsoft.com/office/drawing/2014/main" id="{80AB163E-6555-7FA2-3CC8-1216D7F7700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5772" y="5361968"/>
            <a:ext cx="371822" cy="342715"/>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descr="Checkmark with solid fill">
            <a:extLst>
              <a:ext uri="{FF2B5EF4-FFF2-40B4-BE49-F238E27FC236}">
                <a16:creationId xmlns:a16="http://schemas.microsoft.com/office/drawing/2014/main" id="{E94A5207-2725-1964-59BB-17A0F4B54FF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15772" y="1459081"/>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9" name="Graphic 28" descr="Checkmark with solid fill">
            <a:extLst>
              <a:ext uri="{FF2B5EF4-FFF2-40B4-BE49-F238E27FC236}">
                <a16:creationId xmlns:a16="http://schemas.microsoft.com/office/drawing/2014/main" id="{5B9ADACB-154F-6DEE-5B93-5FD8B27EDC8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15772" y="1849733"/>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30" name="Graphic 29" descr="Checkmark with solid fill">
            <a:extLst>
              <a:ext uri="{FF2B5EF4-FFF2-40B4-BE49-F238E27FC236}">
                <a16:creationId xmlns:a16="http://schemas.microsoft.com/office/drawing/2014/main" id="{9CE733DD-5749-121B-755D-A642C86FAD4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15772" y="2282169"/>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31" name="Graphic 30" descr="Checkmark with solid fill">
            <a:extLst>
              <a:ext uri="{FF2B5EF4-FFF2-40B4-BE49-F238E27FC236}">
                <a16:creationId xmlns:a16="http://schemas.microsoft.com/office/drawing/2014/main" id="{B78EA014-C20D-E45C-DD64-D460A936CBB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15772" y="2736755"/>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32" name="Graphic 31" descr="Checkmark with solid fill">
            <a:extLst>
              <a:ext uri="{FF2B5EF4-FFF2-40B4-BE49-F238E27FC236}">
                <a16:creationId xmlns:a16="http://schemas.microsoft.com/office/drawing/2014/main" id="{F7E0B551-EE0B-16D5-B46D-385F39FFD76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15772" y="3563513"/>
            <a:ext cx="371822" cy="3718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33" name="Graphic 32" descr="Close with solid fill">
            <a:extLst>
              <a:ext uri="{FF2B5EF4-FFF2-40B4-BE49-F238E27FC236}">
                <a16:creationId xmlns:a16="http://schemas.microsoft.com/office/drawing/2014/main" id="{0535B4C5-8074-A783-FDA2-8364A9228B6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015772" y="3132068"/>
            <a:ext cx="371822" cy="371822"/>
          </a:xfrm>
          <a:prstGeom prst="rect">
            <a:avLst/>
          </a:prstGeom>
        </p:spPr>
      </p:pic>
    </p:spTree>
    <p:extLst>
      <p:ext uri="{BB962C8B-B14F-4D97-AF65-F5344CB8AC3E}">
        <p14:creationId xmlns:p14="http://schemas.microsoft.com/office/powerpoint/2010/main" val="373877612"/>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5284</TotalTime>
  <Words>3232</Words>
  <Application>Microsoft Office PowerPoint</Application>
  <PresentationFormat>Widescreen</PresentationFormat>
  <Paragraphs>424</Paragraphs>
  <Slides>37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Abadi</vt:lpstr>
      <vt:lpstr>Aileron</vt:lpstr>
      <vt:lpstr>Aileron Bold</vt:lpstr>
      <vt:lpstr>Anantason Semi-Bold</vt:lpstr>
      <vt:lpstr>Arial</vt:lpstr>
      <vt:lpstr>Calibri</vt:lpstr>
      <vt:lpstr>Poppins</vt:lpstr>
      <vt:lpstr>Wingdings</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b93669b7 Power BI</dc:creator>
  <cp:lastModifiedBy>b93669b7 Power BI</cp:lastModifiedBy>
  <cp:revision>481</cp:revision>
  <dcterms:created xsi:type="dcterms:W3CDTF">2025-03-20T04:09:04Z</dcterms:created>
  <dcterms:modified xsi:type="dcterms:W3CDTF">2025-03-24T06:45:08Z</dcterms:modified>
</cp:coreProperties>
</file>